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5" r:id="rId11"/>
    <p:sldId id="278" r:id="rId12"/>
    <p:sldId id="279" r:id="rId13"/>
    <p:sldId id="27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C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310-sd(1)\Local%20Settings\Temporary%20Internet%20Files\Content.IE5\416ZCLUJ\&#1089;&#1083;&#1072;&#1081;&#1076;%2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8;&#1083;&#1100;&#1103;\&#1056;&#1072;&#1073;&#1086;&#1095;&#1080;&#1081;%20&#1089;&#1090;&#1086;&#1083;\&#1048;&#1083;&#1100;&#1103;%20&#1076;&#1083;&#1103;%20&#1051;&#1072;&#1078;&#1077;&#1085;&#1094;&#1077;&#1074;&#107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8;&#1083;&#1100;&#1103;\&#1056;&#1072;&#1073;&#1086;&#1095;&#1080;&#1081;%20&#1089;&#1090;&#1086;&#1083;\&#1048;&#1083;&#1100;&#1103;%20&#1076;&#1083;&#1103;%20&#1051;&#1072;&#1078;&#1077;&#1085;&#1094;&#1077;&#1074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412729658792652"/>
          <c:y val="5.1400554097404488E-2"/>
          <c:w val="0.51184492563429573"/>
          <c:h val="0.79822506561679785"/>
        </c:manualLayout>
      </c:layout>
      <c:lineChart>
        <c:grouping val="standard"/>
        <c:ser>
          <c:idx val="0"/>
          <c:order val="0"/>
          <c:tx>
            <c:strRef>
              <c:f>Лист1!$A$3</c:f>
              <c:strCache>
                <c:ptCount val="1"/>
                <c:pt idx="0">
                  <c:v>Ханты-Мансийский АО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100</c:v>
                </c:pt>
                <c:pt idx="1">
                  <c:v>102</c:v>
                </c:pt>
                <c:pt idx="2">
                  <c:v>108</c:v>
                </c:pt>
                <c:pt idx="3">
                  <c:v>115</c:v>
                </c:pt>
                <c:pt idx="4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Ямало-Ненецкий АО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100</c:v>
                </c:pt>
                <c:pt idx="1">
                  <c:v>99</c:v>
                </c:pt>
                <c:pt idx="2">
                  <c:v>101</c:v>
                </c:pt>
                <c:pt idx="3">
                  <c:v>109</c:v>
                </c:pt>
                <c:pt idx="4">
                  <c:v>111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Республика Тыва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101</c:v>
                </c:pt>
                <c:pt idx="3">
                  <c:v>102</c:v>
                </c:pt>
                <c:pt idx="4">
                  <c:v>103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Республика Карелия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100</c:v>
                </c:pt>
                <c:pt idx="1">
                  <c:v>97</c:v>
                </c:pt>
                <c:pt idx="2">
                  <c:v>92</c:v>
                </c:pt>
                <c:pt idx="3">
                  <c:v>88</c:v>
                </c:pt>
                <c:pt idx="4">
                  <c:v>87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100</c:v>
                </c:pt>
                <c:pt idx="1">
                  <c:v>94</c:v>
                </c:pt>
                <c:pt idx="2">
                  <c:v>87</c:v>
                </c:pt>
                <c:pt idx="3">
                  <c:v>82</c:v>
                </c:pt>
                <c:pt idx="4">
                  <c:v>80</c:v>
                </c:pt>
              </c:numCache>
            </c:numRef>
          </c:val>
        </c:ser>
        <c:ser>
          <c:idx val="5"/>
          <c:order val="5"/>
          <c:tx>
            <c:strRef>
              <c:f>Лист1!$A$8</c:f>
              <c:strCache>
                <c:ptCount val="1"/>
                <c:pt idx="0">
                  <c:v>Республика Саха (Якутия)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100</c:v>
                </c:pt>
                <c:pt idx="1">
                  <c:v>91</c:v>
                </c:pt>
                <c:pt idx="2">
                  <c:v>86</c:v>
                </c:pt>
                <c:pt idx="3">
                  <c:v>85</c:v>
                </c:pt>
                <c:pt idx="4">
                  <c:v>85</c:v>
                </c:pt>
              </c:numCache>
            </c:numRef>
          </c:val>
        </c:ser>
        <c:ser>
          <c:idx val="6"/>
          <c:order val="6"/>
          <c:tx>
            <c:strRef>
              <c:f>Лист1!$A$9</c:f>
              <c:strCache>
                <c:ptCount val="1"/>
                <c:pt idx="0">
                  <c:v>Республика Коми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100</c:v>
                </c:pt>
                <c:pt idx="1">
                  <c:v>91</c:v>
                </c:pt>
                <c:pt idx="2">
                  <c:v>84</c:v>
                </c:pt>
                <c:pt idx="3">
                  <c:v>79</c:v>
                </c:pt>
                <c:pt idx="4">
                  <c:v>77</c:v>
                </c:pt>
              </c:numCache>
            </c:numRef>
          </c:val>
        </c:ser>
        <c:ser>
          <c:idx val="7"/>
          <c:order val="7"/>
          <c:tx>
            <c:strRef>
              <c:f>Лист1!$A$10</c:f>
              <c:strCache>
                <c:ptCount val="1"/>
                <c:pt idx="0">
                  <c:v>Мурманская область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100</c:v>
                </c:pt>
                <c:pt idx="1">
                  <c:v>87</c:v>
                </c:pt>
                <c:pt idx="2">
                  <c:v>77</c:v>
                </c:pt>
                <c:pt idx="3">
                  <c:v>73</c:v>
                </c:pt>
                <c:pt idx="4">
                  <c:v>71</c:v>
                </c:pt>
              </c:numCache>
            </c:numRef>
          </c:val>
        </c:ser>
        <c:ser>
          <c:idx val="8"/>
          <c:order val="8"/>
          <c:tx>
            <c:strRef>
              <c:f>Лист1!$A$11</c:f>
              <c:strCache>
                <c:ptCount val="1"/>
                <c:pt idx="0">
                  <c:v>Камчатский край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100</c:v>
                </c:pt>
                <c:pt idx="1">
                  <c:v>85</c:v>
                </c:pt>
                <c:pt idx="2">
                  <c:v>77</c:v>
                </c:pt>
                <c:pt idx="3">
                  <c:v>73</c:v>
                </c:pt>
                <c:pt idx="4">
                  <c:v>72</c:v>
                </c:pt>
              </c:numCache>
            </c:numRef>
          </c:val>
        </c:ser>
        <c:ser>
          <c:idx val="9"/>
          <c:order val="9"/>
          <c:tx>
            <c:strRef>
              <c:f>Лист1!$A$12</c:f>
              <c:strCache>
                <c:ptCount val="1"/>
                <c:pt idx="0">
                  <c:v>Сахалинская область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Лист1!$B$12:$F$12</c:f>
              <c:numCache>
                <c:formatCode>General</c:formatCode>
                <c:ptCount val="5"/>
                <c:pt idx="0">
                  <c:v>100</c:v>
                </c:pt>
                <c:pt idx="1">
                  <c:v>88</c:v>
                </c:pt>
                <c:pt idx="2">
                  <c:v>78</c:v>
                </c:pt>
                <c:pt idx="3">
                  <c:v>74</c:v>
                </c:pt>
                <c:pt idx="4">
                  <c:v>72</c:v>
                </c:pt>
              </c:numCache>
            </c:numRef>
          </c:val>
        </c:ser>
        <c:ser>
          <c:idx val="10"/>
          <c:order val="10"/>
          <c:tx>
            <c:strRef>
              <c:f>Лист1!$A$13</c:f>
              <c:strCache>
                <c:ptCount val="1"/>
                <c:pt idx="0">
                  <c:v>Магаданская область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Лист1!$B$13:$F$13</c:f>
              <c:numCache>
                <c:formatCode>General</c:formatCode>
                <c:ptCount val="5"/>
                <c:pt idx="0">
                  <c:v>100</c:v>
                </c:pt>
                <c:pt idx="1">
                  <c:v>62</c:v>
                </c:pt>
                <c:pt idx="2">
                  <c:v>50</c:v>
                </c:pt>
                <c:pt idx="3">
                  <c:v>45</c:v>
                </c:pt>
                <c:pt idx="4">
                  <c:v>42</c:v>
                </c:pt>
              </c:numCache>
            </c:numRef>
          </c:val>
        </c:ser>
        <c:ser>
          <c:idx val="11"/>
          <c:order val="11"/>
          <c:tx>
            <c:strRef>
              <c:f>Лист1!$A$14</c:f>
              <c:strCache>
                <c:ptCount val="1"/>
                <c:pt idx="0">
                  <c:v>Чукотский АО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Лист1!$B$14:$F$14</c:f>
              <c:numCache>
                <c:formatCode>General</c:formatCode>
                <c:ptCount val="5"/>
                <c:pt idx="0">
                  <c:v>100</c:v>
                </c:pt>
                <c:pt idx="1">
                  <c:v>53</c:v>
                </c:pt>
                <c:pt idx="2">
                  <c:v>36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</c:ser>
        <c:ser>
          <c:idx val="12"/>
          <c:order val="12"/>
          <c:tx>
            <c:strRef>
              <c:f>Лист1!$A$15</c:f>
              <c:strCache>
                <c:ptCount val="1"/>
                <c:pt idx="0">
                  <c:v>Российская Федерация</c:v>
                </c:pt>
              </c:strCache>
            </c:strRef>
          </c:tx>
          <c:marker>
            <c:symbol val="none"/>
          </c:marker>
          <c:cat>
            <c:numRef>
              <c:f>Лист1!$B$2:$F$2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Лист1!$B$15:$F$15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</c:ser>
        <c:marker val="1"/>
        <c:axId val="83823232"/>
        <c:axId val="83833216"/>
      </c:lineChart>
      <c:catAx>
        <c:axId val="83823232"/>
        <c:scaling>
          <c:orientation val="minMax"/>
        </c:scaling>
        <c:axPos val="b"/>
        <c:numFmt formatCode="General" sourceLinked="1"/>
        <c:tickLblPos val="nextTo"/>
        <c:crossAx val="83833216"/>
        <c:crosses val="autoZero"/>
        <c:auto val="1"/>
        <c:lblAlgn val="ctr"/>
        <c:lblOffset val="100"/>
      </c:catAx>
      <c:valAx>
        <c:axId val="83833216"/>
        <c:scaling>
          <c:orientation val="minMax"/>
        </c:scaling>
        <c:axPos val="l"/>
        <c:majorGridlines/>
        <c:numFmt formatCode="General" sourceLinked="1"/>
        <c:tickLblPos val="nextTo"/>
        <c:crossAx val="8382323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scatterChart>
        <c:scatterStyle val="smoothMarker"/>
        <c:ser>
          <c:idx val="0"/>
          <c:order val="0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Лист1!$I$3:$I$4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Лист1!$J$3:$J$4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ser>
          <c:idx val="1"/>
          <c:order val="1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Лист1!$I$6:$I$7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Лист1!$J$6:$J$7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yVal>
          <c:smooth val="1"/>
        </c:ser>
        <c:ser>
          <c:idx val="2"/>
          <c:order val="2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Лист1!$I$9:$I$10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Лист1!$J$9:$J$10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yVal>
          <c:smooth val="1"/>
        </c:ser>
        <c:ser>
          <c:idx val="3"/>
          <c:order val="3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Лист1!$I$15:$I$16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Лист1!$J$12:$J$13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yVal>
          <c:smooth val="1"/>
        </c:ser>
        <c:ser>
          <c:idx val="4"/>
          <c:order val="4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Лист1!$I$15:$I$16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Лист1!$J$15:$J$16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yVal>
          <c:smooth val="1"/>
        </c:ser>
        <c:ser>
          <c:idx val="5"/>
          <c:order val="5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Лист1!$I$18:$I$19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Лист1!$J$18:$J$19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yVal>
          <c:smooth val="1"/>
        </c:ser>
        <c:ser>
          <c:idx val="6"/>
          <c:order val="6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Лист1!$I$21:$I$22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Лист1!$J$21:$J$22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yVal>
          <c:smooth val="1"/>
        </c:ser>
        <c:ser>
          <c:idx val="7"/>
          <c:order val="7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Лист1!$I$24:$I$25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Лист1!$J$24:$J$25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yVal>
          <c:smooth val="1"/>
        </c:ser>
        <c:ser>
          <c:idx val="8"/>
          <c:order val="8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Лист1!$I$27:$I$28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Лист1!$J$27:$J$28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yVal>
          <c:smooth val="1"/>
        </c:ser>
        <c:ser>
          <c:idx val="9"/>
          <c:order val="9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Лист1!$I$30:$I$31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Лист1!$J$30:$J$31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1"/>
        </c:ser>
        <c:ser>
          <c:idx val="10"/>
          <c:order val="10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Лист1!$I$33:$I$34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Лист1!$J$33:$J$34</c:f>
              <c:numCache>
                <c:formatCode>General</c:formatCode>
                <c:ptCount val="2"/>
                <c:pt idx="0">
                  <c:v>0</c:v>
                </c:pt>
                <c:pt idx="1">
                  <c:v>11</c:v>
                </c:pt>
              </c:numCache>
            </c:numRef>
          </c:yVal>
          <c:smooth val="1"/>
        </c:ser>
        <c:ser>
          <c:idx val="11"/>
          <c:order val="11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Лист1!$I$36:$I$37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Лист1!$J$36:$J$37</c:f>
              <c:numCache>
                <c:formatCode>General</c:formatCode>
                <c:ptCount val="2"/>
                <c:pt idx="0">
                  <c:v>0</c:v>
                </c:pt>
                <c:pt idx="1">
                  <c:v>12</c:v>
                </c:pt>
              </c:numCache>
            </c:numRef>
          </c:yVal>
          <c:smooth val="1"/>
        </c:ser>
        <c:ser>
          <c:idx val="12"/>
          <c:order val="12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Лист1!$I$39:$I$40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Лист1!$J$39:$J$40</c:f>
              <c:numCache>
                <c:formatCode>General</c:formatCode>
                <c:ptCount val="2"/>
                <c:pt idx="0">
                  <c:v>0</c:v>
                </c:pt>
                <c:pt idx="1">
                  <c:v>13</c:v>
                </c:pt>
              </c:numCache>
            </c:numRef>
          </c:yVal>
          <c:smooth val="1"/>
        </c:ser>
        <c:ser>
          <c:idx val="13"/>
          <c:order val="13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Лист1!$I$42:$I$43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Лист1!$J$42:$J$43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yVal>
          <c:smooth val="1"/>
        </c:ser>
        <c:ser>
          <c:idx val="14"/>
          <c:order val="14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Лист1!$I$45:$I$46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Лист1!$J$45:$J$46</c:f>
              <c:numCache>
                <c:formatCode>General</c:formatCode>
                <c:ptCount val="2"/>
                <c:pt idx="0">
                  <c:v>0</c:v>
                </c:pt>
                <c:pt idx="1">
                  <c:v>15</c:v>
                </c:pt>
              </c:numCache>
            </c:numRef>
          </c:yVal>
          <c:smooth val="1"/>
        </c:ser>
        <c:ser>
          <c:idx val="15"/>
          <c:order val="15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Лист1!$I$48:$I$49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Лист1!$J$48:$J$49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yVal>
          <c:smooth val="1"/>
        </c:ser>
        <c:ser>
          <c:idx val="16"/>
          <c:order val="16"/>
          <c:spPr>
            <a:ln w="25400">
              <a:solidFill>
                <a:sysClr val="windowText" lastClr="000000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Лист1!$I$51:$I$52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Лист1!$J$51:$J$52</c:f>
              <c:numCache>
                <c:formatCode>General</c:formatCode>
                <c:ptCount val="2"/>
                <c:pt idx="0">
                  <c:v>0</c:v>
                </c:pt>
                <c:pt idx="1">
                  <c:v>17</c:v>
                </c:pt>
              </c:numCache>
            </c:numRef>
          </c:yVal>
          <c:smooth val="1"/>
        </c:ser>
        <c:ser>
          <c:idx val="17"/>
          <c:order val="17"/>
          <c:spPr>
            <a:ln w="25400"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ysClr val="windowText" lastClr="000000"/>
              </a:solidFill>
              <a:ln>
                <a:solidFill>
                  <a:sysClr val="window" lastClr="FFFFFF"/>
                </a:solidFill>
              </a:ln>
            </c:spPr>
          </c:marker>
          <c:xVal>
            <c:numRef>
              <c:f>Лист1!$I$54:$I$55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Лист1!$J$54:$J$55</c:f>
              <c:numCache>
                <c:formatCode>General</c:formatCode>
                <c:ptCount val="2"/>
                <c:pt idx="0">
                  <c:v>0</c:v>
                </c:pt>
                <c:pt idx="1">
                  <c:v>18</c:v>
                </c:pt>
              </c:numCache>
            </c:numRef>
          </c:yVal>
          <c:smooth val="1"/>
        </c:ser>
        <c:axId val="84003072"/>
        <c:axId val="84013440"/>
      </c:scatterChart>
      <c:valAx>
        <c:axId val="84003072"/>
        <c:scaling>
          <c:orientation val="minMax"/>
          <c:max val="10"/>
          <c:min val="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4013440"/>
        <c:crosses val="autoZero"/>
        <c:crossBetween val="midCat"/>
        <c:majorUnit val="10"/>
      </c:valAx>
      <c:valAx>
        <c:axId val="84013440"/>
        <c:scaling>
          <c:orientation val="minMax"/>
          <c:max val="18"/>
          <c:min val="0"/>
        </c:scaling>
        <c:delete val="1"/>
        <c:axPos val="l"/>
        <c:numFmt formatCode="General" sourceLinked="1"/>
        <c:tickLblPos val="nextTo"/>
        <c:crossAx val="84003072"/>
        <c:crosses val="autoZero"/>
        <c:crossBetween val="midCat"/>
        <c:majorUnit val="100"/>
      </c:valAx>
    </c:plotArea>
    <c:plotVisOnly val="1"/>
  </c:chart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6348160914558186E-2"/>
          <c:y val="3.7270146815454812E-2"/>
          <c:w val="0.88152351841364152"/>
          <c:h val="0.86642322249607751"/>
        </c:manualLayout>
      </c:layout>
      <c:lineChart>
        <c:grouping val="standard"/>
        <c:ser>
          <c:idx val="2"/>
          <c:order val="1"/>
          <c:spPr>
            <a:ln>
              <a:solidFill>
                <a:schemeClr val="tx1"/>
              </a:solidFill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Лист2!$J$4:$J$15</c:f>
              <c:numCache>
                <c:formatCode>General</c:formatCode>
                <c:ptCount val="12"/>
                <c:pt idx="0">
                  <c:v>18</c:v>
                </c:pt>
                <c:pt idx="1">
                  <c:v>18</c:v>
                </c:pt>
                <c:pt idx="2">
                  <c:v>8.6</c:v>
                </c:pt>
                <c:pt idx="3">
                  <c:v>6.6</c:v>
                </c:pt>
                <c:pt idx="4">
                  <c:v>4.0999999999999996</c:v>
                </c:pt>
                <c:pt idx="5">
                  <c:v>4</c:v>
                </c:pt>
                <c:pt idx="6">
                  <c:v>3.5</c:v>
                </c:pt>
                <c:pt idx="7">
                  <c:v>3.5</c:v>
                </c:pt>
                <c:pt idx="8">
                  <c:v>3.3</c:v>
                </c:pt>
                <c:pt idx="9">
                  <c:v>3.1</c:v>
                </c:pt>
                <c:pt idx="10">
                  <c:v>2.4</c:v>
                </c:pt>
                <c:pt idx="11">
                  <c:v>1</c:v>
                </c:pt>
              </c:numCache>
            </c:numRef>
          </c:val>
        </c:ser>
        <c:ser>
          <c:idx val="3"/>
          <c:order val="2"/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val>
            <c:numRef>
              <c:f>Лист2!$K$4:$K$15</c:f>
              <c:numCache>
                <c:formatCode>General</c:formatCode>
                <c:ptCount val="12"/>
                <c:pt idx="0">
                  <c:v>4.8</c:v>
                </c:pt>
                <c:pt idx="1">
                  <c:v>4.2</c:v>
                </c:pt>
                <c:pt idx="2">
                  <c:v>3.1</c:v>
                </c:pt>
                <c:pt idx="3">
                  <c:v>4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1.9000000000000001</c:v>
                </c:pt>
                <c:pt idx="8">
                  <c:v>2.5</c:v>
                </c:pt>
                <c:pt idx="9">
                  <c:v>2.4</c:v>
                </c:pt>
                <c:pt idx="10">
                  <c:v>1.5</c:v>
                </c:pt>
                <c:pt idx="11">
                  <c:v>1</c:v>
                </c:pt>
              </c:numCache>
            </c:numRef>
          </c:val>
        </c:ser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val>
            <c:numRef>
              <c:f>Лист2!$L$4:$L$15</c:f>
              <c:numCache>
                <c:formatCode>General</c:formatCode>
                <c:ptCount val="12"/>
                <c:pt idx="0">
                  <c:v>2.6</c:v>
                </c:pt>
                <c:pt idx="1">
                  <c:v>2.2999999999999998</c:v>
                </c:pt>
                <c:pt idx="2">
                  <c:v>1.6</c:v>
                </c:pt>
                <c:pt idx="3">
                  <c:v>1.5</c:v>
                </c:pt>
                <c:pt idx="4">
                  <c:v>1.3</c:v>
                </c:pt>
                <c:pt idx="5">
                  <c:v>1.4</c:v>
                </c:pt>
                <c:pt idx="6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1.1000000000000001</c:v>
                </c:pt>
                <c:pt idx="11">
                  <c:v>1.1000000000000001</c:v>
                </c:pt>
              </c:numCache>
            </c:numRef>
          </c:val>
        </c:ser>
        <c:marker val="1"/>
        <c:axId val="83911424"/>
        <c:axId val="83912576"/>
      </c:lineChart>
      <c:catAx>
        <c:axId val="83911424"/>
        <c:scaling>
          <c:orientation val="minMax"/>
        </c:scaling>
        <c:axPos val="b"/>
        <c:tickLblPos val="nextTo"/>
        <c:spPr>
          <a:ln>
            <a:solidFill>
              <a:sysClr val="windowText" lastClr="000000"/>
            </a:solidFill>
          </a:ln>
        </c:spPr>
        <c:crossAx val="83912576"/>
        <c:crosses val="autoZero"/>
        <c:auto val="1"/>
        <c:lblAlgn val="ctr"/>
        <c:lblOffset val="100"/>
      </c:catAx>
      <c:valAx>
        <c:axId val="83912576"/>
        <c:scaling>
          <c:orientation val="minMax"/>
          <c:max val="18"/>
        </c:scaling>
        <c:axPos val="l"/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83911424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chemeClr val="accent3">
              <a:lumMod val="75000"/>
            </a:schemeClr>
          </a:solidFill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C8BF6C-D49B-495A-95AD-C5193904117B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A0E4F8-2FD8-4DE3-B885-5BEA398A9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40485-925F-422A-AEAC-58923C5B3A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A8934C-08A1-4D63-B5EC-8EAB918C5F2E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Font typeface="Calibri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5397FB-8FC5-433B-B917-4306190E29BF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Font typeface="Calibri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F7C9-84D8-483A-87E5-E361F0B17FD8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4F01-3688-4853-8D43-30BC40E4A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48D08-D729-4618-B108-4E916F925340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B153-5FA6-46D2-9420-3EFC23619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C1FF-F645-47C2-8CD2-4A9FDD715F61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3FA5-6798-4E89-8516-5C8CCE71E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2C5C-6A0E-41CD-AB25-01DB66651890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6109-3E7D-49DA-AA52-48753236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5D01-3863-409F-A2CB-828BAC7F0D12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A4A0-B6EB-4647-BF1C-5D3595F79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9DE9-3A24-47A7-8883-A0A1920C0B6F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1522-F410-4A27-92AD-15C76606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C586-013E-46C0-9CAB-99A1B4A676C0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5A1F-C2B5-453E-BF19-084E4E5F4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00CE-6031-4776-ADA5-77C74397CF3F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92F2-A17A-4694-A021-3E25BAA64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CEAE-1F9D-4511-AAC8-21A860D5173B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D5FF-109F-4448-B43B-62C7301D1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9C80-B330-47D1-932E-5436BF49F1BE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DAB2-5107-4FF6-947F-8069B40C6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76F2-C45B-48EF-8904-3B401FABFEAF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BD88-4026-4176-9EFD-09835C37F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EB340-5B26-45E2-8330-7554AE96C7F9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EBCA52-464E-4090-87CB-1FD2C2CA6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57250" y="1000125"/>
            <a:ext cx="7772400" cy="52863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Научный доклад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СОЦИАЛЬНО-ЭКОНОМИЧЕСКИЕ ПРОБЛЕМЫ СЕВЕРА: МЕТОДОЛОГИЯ И ОПЫТ КОМПЛЕКСНОГО РЕГИОНАЛЬНОГО ИССЛЕДОВАНИЯ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член-корреспондент РАН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Лаженцев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В.Н.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Сыктывкар, 2010 г.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rgbClr val="00B050"/>
                </a:solidFill>
                <a:latin typeface="Times New Roman" pitchFamily="18" charset="0"/>
              </a:rPr>
              <a:t/>
            </a:r>
            <a:br>
              <a:rPr lang="en-US" sz="1800" dirty="0" smtClean="0">
                <a:solidFill>
                  <a:srgbClr val="00B050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357188"/>
            <a:ext cx="7358062" cy="64293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ИСЭиЭПС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 Коми НЦ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УрО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</a:rPr>
              <a:t> РАН)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Главные причины выезда людей из северных регионов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solidFill>
                  <a:schemeClr val="accent5">
                    <a:lumMod val="50000"/>
                  </a:schemeClr>
                </a:solidFill>
              </a:rPr>
              <a:t>незанятость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– снижается доля экономически активного населения, высок уровень безработицы (до 45% в среднем, а по некоторым населенным пунктам и до 100% трудоспособных лиц из числа малочисленных народов числятся безработными). В ряде сельских мест население вернулось к натуральному хозяйству. В адаптации к сложной социально-экономической ситуации </a:t>
            </a:r>
            <a:r>
              <a:rPr lang="ru-RU" sz="5600" b="1" dirty="0" err="1" smtClean="0">
                <a:solidFill>
                  <a:schemeClr val="accent5">
                    <a:lumMod val="50000"/>
                  </a:schemeClr>
                </a:solidFill>
              </a:rPr>
              <a:t>кольских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саамов немаловажную роль играет их этнокультурное единство с саамами северной Скандинавии, </a:t>
            </a:r>
            <a:r>
              <a:rPr lang="ru-RU" sz="5600" b="1" dirty="0" err="1" smtClean="0">
                <a:solidFill>
                  <a:schemeClr val="accent5">
                    <a:lumMod val="50000"/>
                  </a:schemeClr>
                </a:solidFill>
              </a:rPr>
              <a:t>ямальских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ненцев – кооперация по поводу переработки продуктов оленеводства и рыболовства, обустройства факторий, а также охоты на волков; таймырских долган, ненцев, нганасанов, эвенков и </a:t>
            </a:r>
            <a:r>
              <a:rPr lang="ru-RU" sz="5600" b="1" dirty="0" err="1" smtClean="0">
                <a:solidFill>
                  <a:schemeClr val="accent5">
                    <a:lumMod val="50000"/>
                  </a:schemeClr>
                </a:solidFill>
              </a:rPr>
              <a:t>энцев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– сохранение </a:t>
            </a:r>
            <a:r>
              <a:rPr lang="ru-RU" sz="5600" b="1" dirty="0" err="1" smtClean="0">
                <a:solidFill>
                  <a:schemeClr val="accent5">
                    <a:lumMod val="50000"/>
                  </a:schemeClr>
                </a:solidFill>
              </a:rPr>
              <a:t>этносоциальных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особенностей организации оленеводства, рыболовства и охоты; народностей Дальнего Востока (чукчей, эскимосов, коряков и др.) – включение их в индустриальный морской промысел, плодово-ягодное хозяйство и сферу туризма;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solidFill>
                  <a:schemeClr val="accent5">
                    <a:lumMod val="50000"/>
                  </a:schemeClr>
                </a:solidFill>
              </a:rPr>
              <a:t>ущербная структура рабочих мест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– преобладают малодоходные, удобные для работников низкой квалификации; недостаточно высокодоходных, требующих высокой квалификации, напряженного труда и его системной организации;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solidFill>
                  <a:schemeClr val="accent5">
                    <a:lumMod val="50000"/>
                  </a:schemeClr>
                </a:solidFill>
              </a:rPr>
              <a:t>почти полное исчезновение такого стимула, как «северный длинный рубль»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. Величина прожиточного минимума в северных регионах в 1,6-2,7 раза выше, чем в центральных, что «перекрывает» более высокий заработок;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solidFill>
                  <a:schemeClr val="accent5">
                    <a:lumMod val="50000"/>
                  </a:schemeClr>
                </a:solidFill>
              </a:rPr>
              <a:t>низкий уровень социального обустройства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 – жилые дома старой постройки в плохом состоянии, нередко в аварийном; неразвита дорожная сеть, чрезмерно высоки тарифы на перевозки и услуги связи;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solidFill>
                  <a:schemeClr val="accent5">
                    <a:lumMod val="50000"/>
                  </a:schemeClr>
                </a:solidFill>
              </a:rPr>
              <a:t>утрата традиционных социально-экономических связей между городом и деревней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. Естественный товарообмен между ними нарушен чрезмерным импортом продовольствия, поэтому уезжают не только из городов и поселков, но и из сельской местности;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u="sng" dirty="0" smtClean="0">
                <a:solidFill>
                  <a:schemeClr val="accent5">
                    <a:lumMod val="50000"/>
                  </a:schemeClr>
                </a:solidFill>
              </a:rPr>
              <a:t>боязнь потерять здоровье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. Уровень заболеваемости среди северян превышает средний по стране в 3-5 раз, а заболеваемость туберкулезом в ряде регионов – в 6-17 раз; более чем в 2 раза у северян выше </a:t>
            </a:r>
            <a:r>
              <a:rPr lang="ru-RU" sz="5600" b="1" dirty="0" err="1" smtClean="0">
                <a:solidFill>
                  <a:schemeClr val="accent5">
                    <a:lumMod val="50000"/>
                  </a:schemeClr>
                </a:solidFill>
              </a:rPr>
              <a:t>онкопатология</a:t>
            </a:r>
            <a:r>
              <a:rPr lang="ru-RU" sz="5600" b="1" dirty="0" smtClean="0">
                <a:solidFill>
                  <a:schemeClr val="accent5">
                    <a:lumMod val="50000"/>
                  </a:schemeClr>
                </a:solidFill>
              </a:rPr>
              <a:t>, заболеваемость органов дыхания и кровообращения.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0" y="147638"/>
            <a:ext cx="9386888" cy="6497637"/>
            <a:chOff x="0" y="147200"/>
            <a:chExt cx="9386922" cy="6498769"/>
          </a:xfrm>
        </p:grpSpPr>
        <p:sp>
          <p:nvSpPr>
            <p:cNvPr id="2051" name="TextBox 5"/>
            <p:cNvSpPr txBox="1">
              <a:spLocks noChangeArrowheads="1"/>
            </p:cNvSpPr>
            <p:nvPr/>
          </p:nvSpPr>
          <p:spPr bwMode="auto">
            <a:xfrm>
              <a:off x="5901612" y="4429132"/>
              <a:ext cx="29289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Саха (Якутия)</a:t>
              </a:r>
            </a:p>
          </p:txBody>
        </p:sp>
        <p:sp>
          <p:nvSpPr>
            <p:cNvPr id="2052" name="TextBox 6"/>
            <p:cNvSpPr txBox="1">
              <a:spLocks noChangeArrowheads="1"/>
            </p:cNvSpPr>
            <p:nvPr/>
          </p:nvSpPr>
          <p:spPr bwMode="auto">
            <a:xfrm>
              <a:off x="142844" y="6215082"/>
              <a:ext cx="10001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>
                  <a:latin typeface="Times New Roman" pitchFamily="18" charset="0"/>
                  <a:cs typeface="Times New Roman" pitchFamily="18" charset="0"/>
                </a:rPr>
                <a:t>2000 г.</a:t>
              </a:r>
            </a:p>
          </p:txBody>
        </p:sp>
        <p:sp>
          <p:nvSpPr>
            <p:cNvPr id="2053" name="TextBox 7"/>
            <p:cNvSpPr txBox="1">
              <a:spLocks noChangeArrowheads="1"/>
            </p:cNvSpPr>
            <p:nvPr/>
          </p:nvSpPr>
          <p:spPr bwMode="auto">
            <a:xfrm>
              <a:off x="5873471" y="5269841"/>
              <a:ext cx="264320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Камчатский край, </a:t>
              </a:r>
            </a:p>
          </p:txBody>
        </p:sp>
        <p:graphicFrame>
          <p:nvGraphicFramePr>
            <p:cNvPr id="9" name="Диаграмма 8"/>
            <p:cNvGraphicFramePr/>
            <p:nvPr/>
          </p:nvGraphicFramePr>
          <p:xfrm>
            <a:off x="0" y="214290"/>
            <a:ext cx="5643570" cy="628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55" name="TextBox 9"/>
            <p:cNvSpPr txBox="1">
              <a:spLocks noChangeArrowheads="1"/>
            </p:cNvSpPr>
            <p:nvPr/>
          </p:nvSpPr>
          <p:spPr bwMode="auto">
            <a:xfrm>
              <a:off x="285720" y="428604"/>
              <a:ext cx="464347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Индекс физического объема ВРП</a:t>
              </a:r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2000 – 2007 гг.</a:t>
              </a:r>
            </a:p>
          </p:txBody>
        </p:sp>
        <p:sp>
          <p:nvSpPr>
            <p:cNvPr id="2056" name="TextBox 10"/>
            <p:cNvSpPr txBox="1">
              <a:spLocks noChangeArrowheads="1"/>
            </p:cNvSpPr>
            <p:nvPr/>
          </p:nvSpPr>
          <p:spPr bwMode="auto">
            <a:xfrm>
              <a:off x="5901175" y="1857364"/>
              <a:ext cx="21431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Чукотский ОА</a:t>
              </a:r>
            </a:p>
          </p:txBody>
        </p:sp>
        <p:sp>
          <p:nvSpPr>
            <p:cNvPr id="2057" name="TextBox 12"/>
            <p:cNvSpPr txBox="1">
              <a:spLocks noChangeArrowheads="1"/>
            </p:cNvSpPr>
            <p:nvPr/>
          </p:nvSpPr>
          <p:spPr bwMode="auto">
            <a:xfrm>
              <a:off x="5929322" y="285728"/>
              <a:ext cx="22859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Сахалинская обл.</a:t>
              </a:r>
            </a:p>
          </p:txBody>
        </p:sp>
        <p:sp>
          <p:nvSpPr>
            <p:cNvPr id="2058" name="TextBox 11"/>
            <p:cNvSpPr txBox="1">
              <a:spLocks noChangeArrowheads="1"/>
            </p:cNvSpPr>
            <p:nvPr/>
          </p:nvSpPr>
          <p:spPr bwMode="auto">
            <a:xfrm>
              <a:off x="5457832" y="461526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260</a:t>
              </a:r>
            </a:p>
          </p:txBody>
        </p:sp>
        <p:sp>
          <p:nvSpPr>
            <p:cNvPr id="2059" name="TextBox 13"/>
            <p:cNvSpPr txBox="1">
              <a:spLocks noChangeArrowheads="1"/>
            </p:cNvSpPr>
            <p:nvPr/>
          </p:nvSpPr>
          <p:spPr bwMode="auto">
            <a:xfrm>
              <a:off x="5457832" y="147200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270</a:t>
              </a:r>
            </a:p>
          </p:txBody>
        </p:sp>
        <p:sp>
          <p:nvSpPr>
            <p:cNvPr id="2060" name="TextBox 14"/>
            <p:cNvSpPr txBox="1">
              <a:spLocks noChangeArrowheads="1"/>
            </p:cNvSpPr>
            <p:nvPr/>
          </p:nvSpPr>
          <p:spPr bwMode="auto">
            <a:xfrm>
              <a:off x="5457832" y="1075894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240</a:t>
              </a:r>
            </a:p>
          </p:txBody>
        </p:sp>
        <p:sp>
          <p:nvSpPr>
            <p:cNvPr id="2061" name="TextBox 15"/>
            <p:cNvSpPr txBox="1">
              <a:spLocks noChangeArrowheads="1"/>
            </p:cNvSpPr>
            <p:nvPr/>
          </p:nvSpPr>
          <p:spPr bwMode="auto">
            <a:xfrm>
              <a:off x="5457832" y="79014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250</a:t>
              </a:r>
            </a:p>
          </p:txBody>
        </p:sp>
        <p:sp>
          <p:nvSpPr>
            <p:cNvPr id="2062" name="TextBox 16"/>
            <p:cNvSpPr txBox="1">
              <a:spLocks noChangeArrowheads="1"/>
            </p:cNvSpPr>
            <p:nvPr/>
          </p:nvSpPr>
          <p:spPr bwMode="auto">
            <a:xfrm>
              <a:off x="5457832" y="1704548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220</a:t>
              </a:r>
            </a:p>
          </p:txBody>
        </p:sp>
        <p:sp>
          <p:nvSpPr>
            <p:cNvPr id="2063" name="TextBox 17"/>
            <p:cNvSpPr txBox="1">
              <a:spLocks noChangeArrowheads="1"/>
            </p:cNvSpPr>
            <p:nvPr/>
          </p:nvSpPr>
          <p:spPr bwMode="auto">
            <a:xfrm>
              <a:off x="5457832" y="137593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230</a:t>
              </a:r>
            </a:p>
          </p:txBody>
        </p:sp>
        <p:sp>
          <p:nvSpPr>
            <p:cNvPr id="2064" name="TextBox 18"/>
            <p:cNvSpPr txBox="1">
              <a:spLocks noChangeArrowheads="1"/>
            </p:cNvSpPr>
            <p:nvPr/>
          </p:nvSpPr>
          <p:spPr bwMode="auto">
            <a:xfrm>
              <a:off x="5457832" y="2004588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210</a:t>
              </a:r>
            </a:p>
          </p:txBody>
        </p:sp>
        <p:sp>
          <p:nvSpPr>
            <p:cNvPr id="2065" name="TextBox 19"/>
            <p:cNvSpPr txBox="1">
              <a:spLocks noChangeArrowheads="1"/>
            </p:cNvSpPr>
            <p:nvPr/>
          </p:nvSpPr>
          <p:spPr bwMode="auto">
            <a:xfrm>
              <a:off x="5457832" y="2318916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200</a:t>
              </a:r>
            </a:p>
          </p:txBody>
        </p:sp>
        <p:sp>
          <p:nvSpPr>
            <p:cNvPr id="2066" name="TextBox 20"/>
            <p:cNvSpPr txBox="1">
              <a:spLocks noChangeArrowheads="1"/>
            </p:cNvSpPr>
            <p:nvPr/>
          </p:nvSpPr>
          <p:spPr bwMode="auto">
            <a:xfrm>
              <a:off x="5457832" y="2976144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180</a:t>
              </a:r>
            </a:p>
          </p:txBody>
        </p:sp>
        <p:sp>
          <p:nvSpPr>
            <p:cNvPr id="2067" name="TextBox 21"/>
            <p:cNvSpPr txBox="1">
              <a:spLocks noChangeArrowheads="1"/>
            </p:cNvSpPr>
            <p:nvPr/>
          </p:nvSpPr>
          <p:spPr bwMode="auto">
            <a:xfrm>
              <a:off x="5457832" y="2647530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190</a:t>
              </a:r>
            </a:p>
          </p:txBody>
        </p:sp>
        <p:sp>
          <p:nvSpPr>
            <p:cNvPr id="2068" name="TextBox 22"/>
            <p:cNvSpPr txBox="1">
              <a:spLocks noChangeArrowheads="1"/>
            </p:cNvSpPr>
            <p:nvPr/>
          </p:nvSpPr>
          <p:spPr bwMode="auto">
            <a:xfrm>
              <a:off x="5457832" y="329047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170</a:t>
              </a:r>
            </a:p>
          </p:txBody>
        </p:sp>
        <p:sp>
          <p:nvSpPr>
            <p:cNvPr id="2069" name="TextBox 23"/>
            <p:cNvSpPr txBox="1">
              <a:spLocks noChangeArrowheads="1"/>
            </p:cNvSpPr>
            <p:nvPr/>
          </p:nvSpPr>
          <p:spPr bwMode="auto">
            <a:xfrm>
              <a:off x="5457832" y="3933414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150</a:t>
              </a:r>
            </a:p>
          </p:txBody>
        </p:sp>
        <p:sp>
          <p:nvSpPr>
            <p:cNvPr id="2070" name="TextBox 24"/>
            <p:cNvSpPr txBox="1">
              <a:spLocks noChangeArrowheads="1"/>
            </p:cNvSpPr>
            <p:nvPr/>
          </p:nvSpPr>
          <p:spPr bwMode="auto">
            <a:xfrm>
              <a:off x="5457832" y="364766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160</a:t>
              </a:r>
            </a:p>
          </p:txBody>
        </p:sp>
        <p:sp>
          <p:nvSpPr>
            <p:cNvPr id="2071" name="TextBox 25"/>
            <p:cNvSpPr txBox="1">
              <a:spLocks noChangeArrowheads="1"/>
            </p:cNvSpPr>
            <p:nvPr/>
          </p:nvSpPr>
          <p:spPr bwMode="auto">
            <a:xfrm>
              <a:off x="5457832" y="4576356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130</a:t>
              </a:r>
            </a:p>
          </p:txBody>
        </p:sp>
        <p:sp>
          <p:nvSpPr>
            <p:cNvPr id="2072" name="TextBox 26"/>
            <p:cNvSpPr txBox="1">
              <a:spLocks noChangeArrowheads="1"/>
            </p:cNvSpPr>
            <p:nvPr/>
          </p:nvSpPr>
          <p:spPr bwMode="auto">
            <a:xfrm>
              <a:off x="5443544" y="423345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140</a:t>
              </a:r>
            </a:p>
          </p:txBody>
        </p:sp>
        <p:sp>
          <p:nvSpPr>
            <p:cNvPr id="2073" name="TextBox 27"/>
            <p:cNvSpPr txBox="1">
              <a:spLocks noChangeArrowheads="1"/>
            </p:cNvSpPr>
            <p:nvPr/>
          </p:nvSpPr>
          <p:spPr bwMode="auto">
            <a:xfrm>
              <a:off x="5443544" y="4880744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074" name="TextBox 28"/>
            <p:cNvSpPr txBox="1">
              <a:spLocks noChangeArrowheads="1"/>
            </p:cNvSpPr>
            <p:nvPr/>
          </p:nvSpPr>
          <p:spPr bwMode="auto">
            <a:xfrm>
              <a:off x="5429256" y="5547912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100</a:t>
              </a:r>
            </a:p>
          </p:txBody>
        </p:sp>
        <p:sp>
          <p:nvSpPr>
            <p:cNvPr id="2075" name="TextBox 29"/>
            <p:cNvSpPr txBox="1">
              <a:spLocks noChangeArrowheads="1"/>
            </p:cNvSpPr>
            <p:nvPr/>
          </p:nvSpPr>
          <p:spPr bwMode="auto">
            <a:xfrm>
              <a:off x="5443544" y="5219298"/>
              <a:ext cx="5715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110</a:t>
              </a:r>
            </a:p>
          </p:txBody>
        </p:sp>
        <p:sp>
          <p:nvSpPr>
            <p:cNvPr id="2076" name="TextBox 30"/>
            <p:cNvSpPr txBox="1">
              <a:spLocks noChangeArrowheads="1"/>
            </p:cNvSpPr>
            <p:nvPr/>
          </p:nvSpPr>
          <p:spPr bwMode="auto">
            <a:xfrm>
              <a:off x="5915034" y="2786058"/>
              <a:ext cx="26431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Архангельская обл.</a:t>
              </a:r>
            </a:p>
          </p:txBody>
        </p:sp>
        <p:sp>
          <p:nvSpPr>
            <p:cNvPr id="2077" name="TextBox 31"/>
            <p:cNvSpPr txBox="1">
              <a:spLocks noChangeArrowheads="1"/>
            </p:cNvSpPr>
            <p:nvPr/>
          </p:nvSpPr>
          <p:spPr bwMode="auto">
            <a:xfrm>
              <a:off x="5887324" y="4984618"/>
              <a:ext cx="27860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Мурманская обл</a:t>
              </a:r>
              <a:r>
                <a:rPr lang="ru-RU" sz="22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078" name="TextBox 32"/>
            <p:cNvSpPr txBox="1">
              <a:spLocks noChangeArrowheads="1"/>
            </p:cNvSpPr>
            <p:nvPr/>
          </p:nvSpPr>
          <p:spPr bwMode="auto">
            <a:xfrm>
              <a:off x="5900748" y="3857628"/>
              <a:ext cx="31432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Ямало-Ненецкий АО,</a:t>
              </a:r>
            </a:p>
          </p:txBody>
        </p:sp>
        <p:sp>
          <p:nvSpPr>
            <p:cNvPr id="2079" name="TextBox 33"/>
            <p:cNvSpPr txBox="1">
              <a:spLocks noChangeArrowheads="1"/>
            </p:cNvSpPr>
            <p:nvPr/>
          </p:nvSpPr>
          <p:spPr bwMode="auto">
            <a:xfrm>
              <a:off x="5900748" y="4143380"/>
              <a:ext cx="34861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Тыва, </a:t>
              </a:r>
              <a:r>
                <a:rPr lang="ru-RU" sz="22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Карелия</a:t>
              </a:r>
            </a:p>
          </p:txBody>
        </p:sp>
        <p:sp>
          <p:nvSpPr>
            <p:cNvPr id="2080" name="TextBox 34"/>
            <p:cNvSpPr txBox="1">
              <a:spLocks noChangeArrowheads="1"/>
            </p:cNvSpPr>
            <p:nvPr/>
          </p:nvSpPr>
          <p:spPr bwMode="auto">
            <a:xfrm>
              <a:off x="5886426" y="3429000"/>
              <a:ext cx="32147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Ханты-Мансийский АО</a:t>
              </a:r>
            </a:p>
          </p:txBody>
        </p:sp>
        <p:sp>
          <p:nvSpPr>
            <p:cNvPr id="2081" name="Прямоугольник 37"/>
            <p:cNvSpPr>
              <a:spLocks noChangeArrowheads="1"/>
            </p:cNvSpPr>
            <p:nvPr/>
          </p:nvSpPr>
          <p:spPr bwMode="auto">
            <a:xfrm>
              <a:off x="5887326" y="5543566"/>
              <a:ext cx="23646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Магаданская обл. </a:t>
              </a:r>
            </a:p>
          </p:txBody>
        </p:sp>
        <p:sp>
          <p:nvSpPr>
            <p:cNvPr id="2082" name="TextBox 38"/>
            <p:cNvSpPr txBox="1">
              <a:spLocks noChangeArrowheads="1"/>
            </p:cNvSpPr>
            <p:nvPr/>
          </p:nvSpPr>
          <p:spPr bwMode="auto">
            <a:xfrm>
              <a:off x="4643438" y="6215082"/>
              <a:ext cx="9906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2007 г.</a:t>
              </a:r>
            </a:p>
          </p:txBody>
        </p:sp>
        <p:sp>
          <p:nvSpPr>
            <p:cNvPr id="2083" name="TextBox 41"/>
            <p:cNvSpPr txBox="1">
              <a:spLocks noChangeArrowheads="1"/>
            </p:cNvSpPr>
            <p:nvPr/>
          </p:nvSpPr>
          <p:spPr bwMode="auto">
            <a:xfrm>
              <a:off x="5887757" y="4712625"/>
              <a:ext cx="29289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Коми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0" y="142875"/>
            <a:ext cx="9144000" cy="6605588"/>
            <a:chOff x="0" y="142852"/>
            <a:chExt cx="9144032" cy="6605333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285721" y="785746"/>
            <a:ext cx="5929354" cy="5643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076" name="TextBox 5"/>
            <p:cNvSpPr txBox="1">
              <a:spLocks noChangeArrowheads="1"/>
            </p:cNvSpPr>
            <p:nvPr/>
          </p:nvSpPr>
          <p:spPr bwMode="auto">
            <a:xfrm>
              <a:off x="2928926" y="6286520"/>
              <a:ext cx="12144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3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Регион</a:t>
              </a:r>
            </a:p>
          </p:txBody>
        </p:sp>
        <p:sp>
          <p:nvSpPr>
            <p:cNvPr id="3077" name="TextBox 6"/>
            <p:cNvSpPr txBox="1">
              <a:spLocks noChangeArrowheads="1"/>
            </p:cNvSpPr>
            <p:nvPr/>
          </p:nvSpPr>
          <p:spPr bwMode="auto">
            <a:xfrm>
              <a:off x="6143636" y="2071678"/>
              <a:ext cx="3000396" cy="378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 Ямало-Ненецкий АО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 Ханты мансийский АО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 Сахалинская обл.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4. Чукотский АО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ru-RU" sz="20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Саха (Якутия)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6. </a:t>
              </a:r>
              <a:r>
                <a:rPr lang="ru-RU" sz="20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Коми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7. Мурманская обл. 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8. Архангельская обл.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9. Магаданская обл.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10. Камчатский край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11. </a:t>
              </a:r>
              <a:r>
                <a:rPr lang="ru-RU" sz="20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Карелия</a:t>
              </a:r>
            </a:p>
            <a:p>
              <a:pPr marL="457200" indent="-457200"/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12. </a:t>
              </a:r>
              <a:r>
                <a:rPr lang="ru-RU" sz="2000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Респ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Тыва</a:t>
              </a:r>
            </a:p>
          </p:txBody>
        </p:sp>
        <p:sp>
          <p:nvSpPr>
            <p:cNvPr id="3078" name="TextBox 7"/>
            <p:cNvSpPr txBox="1">
              <a:spLocks noChangeArrowheads="1"/>
            </p:cNvSpPr>
            <p:nvPr/>
          </p:nvSpPr>
          <p:spPr bwMode="auto">
            <a:xfrm>
              <a:off x="1085826" y="67143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3079" name="TextBox 8"/>
            <p:cNvSpPr txBox="1">
              <a:spLocks noChangeArrowheads="1"/>
            </p:cNvSpPr>
            <p:nvPr/>
          </p:nvSpPr>
          <p:spPr bwMode="auto">
            <a:xfrm rot="-5400000">
              <a:off x="-136985" y="1065655"/>
              <a:ext cx="7048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</a:t>
              </a:r>
            </a:p>
          </p:txBody>
        </p:sp>
        <p:sp>
          <p:nvSpPr>
            <p:cNvPr id="3080" name="TextBox 9"/>
            <p:cNvSpPr txBox="1">
              <a:spLocks noChangeArrowheads="1"/>
            </p:cNvSpPr>
            <p:nvPr/>
          </p:nvSpPr>
          <p:spPr bwMode="auto">
            <a:xfrm>
              <a:off x="1100114" y="48148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3081" name="TextBox 10"/>
            <p:cNvSpPr txBox="1">
              <a:spLocks noChangeArrowheads="1"/>
            </p:cNvSpPr>
            <p:nvPr/>
          </p:nvSpPr>
          <p:spPr bwMode="auto">
            <a:xfrm>
              <a:off x="1114400" y="424333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Б</a:t>
              </a:r>
            </a:p>
          </p:txBody>
        </p:sp>
        <p:sp>
          <p:nvSpPr>
            <p:cNvPr id="3082" name="TextBox 11"/>
            <p:cNvSpPr txBox="1">
              <a:spLocks noChangeArrowheads="1"/>
            </p:cNvSpPr>
            <p:nvPr/>
          </p:nvSpPr>
          <p:spPr bwMode="auto">
            <a:xfrm>
              <a:off x="142844" y="142852"/>
              <a:ext cx="90011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«Перепады» в уровнях экономического и социального развития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Прямоугольник 12"/>
            <p:cNvSpPr>
              <a:spLocks noChangeArrowheads="1"/>
            </p:cNvSpPr>
            <p:nvPr/>
          </p:nvSpPr>
          <p:spPr bwMode="auto">
            <a:xfrm>
              <a:off x="1857356" y="1000108"/>
              <a:ext cx="421484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 – ВРП на душу населения (2007 г.)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 – Доходы на душу населения (2008 г.)</a:t>
              </a:r>
            </a:p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– Соотношение доходов с величиной прожиточного минимума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(IV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кв. 2008 г.)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4087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УЗЛОВЫЕ ПРОБЛЕМЫ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900" b="1" dirty="0" smtClean="0">
              <a:solidFill>
                <a:schemeClr val="accent5">
                  <a:lumMod val="50000"/>
                </a:schemeClr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1. Могут ли сложившиеся на Севере историко-культурные «ядра» служить основой дальнейшего освоения и </a:t>
            </a: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обживания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территории?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Освоение: проникновение, переселение, передислокация,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     экономическая интервенция, управляемая интеграция.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b="1" dirty="0" smtClean="0">
              <a:solidFill>
                <a:schemeClr val="accent5">
                  <a:lumMod val="50000"/>
                </a:schemeClr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</a:t>
            </a: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Обживание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– процесс обустройства не столько ради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     производства и прибыли, сколько ради системного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     воспроизводства самой жизни.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2. Может ли воспроизводственный подход к освоению природных ресурсов реализован в условиях Севера?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</a:t>
            </a:r>
            <a:endParaRPr lang="ru-RU" sz="1900" b="1" dirty="0" smtClean="0">
              <a:solidFill>
                <a:schemeClr val="accent5">
                  <a:lumMod val="50000"/>
                </a:schemeClr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Может, при условии согласования внутрисистемных начал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самоорганизации местных общностей людей и их внешних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функций.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3.  Возможен ли в управлении северами переход от государственного патернализма к координации всех активных субъектов хозяйственной и общественной деятельности?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900" b="1" dirty="0" smtClean="0">
              <a:solidFill>
                <a:schemeClr val="accent5">
                  <a:lumMod val="50000"/>
                </a:schemeClr>
              </a:solidFill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 Необходимо: социальное партнерство и взаимодействие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 двух видов корпораций – производственных и территориально-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</a:rPr>
              <a:t>                     хозяйственных.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Нордификация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313" y="1500188"/>
            <a:ext cx="8678862" cy="5168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территориальная «привязка» типовых проектов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переход на новый технологический уровень производства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техника в северном исполнении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зональный принцип градостроительства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минимизация вспомогательных и обслуживающих производств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вахтовый, районный и экспедиционный методы освоения природных ресурсов Дальнего Севера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организация комплексных ресурсно-сырьевых компаний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/>
          <p:cNvSpPr>
            <a:spLocks noChangeArrowheads="1"/>
          </p:cNvSpPr>
          <p:nvPr/>
        </p:nvSpPr>
        <p:spPr bwMode="auto">
          <a:xfrm rot="10793679">
            <a:off x="4648200" y="755650"/>
            <a:ext cx="4389438" cy="5668963"/>
          </a:xfrm>
          <a:prstGeom prst="notchedRightArrow">
            <a:avLst>
              <a:gd name="adj1" fmla="val 72287"/>
              <a:gd name="adj2" fmla="val 60690"/>
            </a:avLst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63" name="AutoShape 14"/>
          <p:cNvSpPr>
            <a:spLocks noChangeArrowheads="1"/>
          </p:cNvSpPr>
          <p:nvPr/>
        </p:nvSpPr>
        <p:spPr bwMode="auto">
          <a:xfrm>
            <a:off x="0" y="214313"/>
            <a:ext cx="5029200" cy="5943600"/>
          </a:xfrm>
          <a:prstGeom prst="notchedRightArrow">
            <a:avLst>
              <a:gd name="adj1" fmla="val 87000"/>
              <a:gd name="adj2" fmla="val 53130"/>
            </a:avLst>
          </a:pr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5364" name="Oval 15"/>
          <p:cNvSpPr>
            <a:spLocks noChangeArrowheads="1"/>
          </p:cNvSpPr>
          <p:nvPr/>
        </p:nvSpPr>
        <p:spPr bwMode="auto">
          <a:xfrm>
            <a:off x="571500" y="2786063"/>
            <a:ext cx="641350" cy="8223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N</a:t>
            </a:r>
            <a:endParaRPr lang="en-US">
              <a:latin typeface="Calibri" pitchFamily="34" charset="0"/>
            </a:endParaRPr>
          </a:p>
        </p:txBody>
      </p:sp>
      <p:sp>
        <p:nvSpPr>
          <p:cNvPr id="15365" name="Oval 2"/>
          <p:cNvSpPr>
            <a:spLocks noChangeArrowheads="1"/>
          </p:cNvSpPr>
          <p:nvPr/>
        </p:nvSpPr>
        <p:spPr bwMode="auto">
          <a:xfrm>
            <a:off x="-142875" y="1285875"/>
            <a:ext cx="2560638" cy="7461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Холодовая</a:t>
            </a:r>
            <a:endParaRPr lang="ru-RU" sz="900">
              <a:latin typeface="Calibri" pitchFamily="34" charset="0"/>
            </a:endParaRPr>
          </a:p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дискомфортность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66" name="Oval 17"/>
          <p:cNvSpPr>
            <a:spLocks noChangeArrowheads="1"/>
          </p:cNvSpPr>
          <p:nvPr/>
        </p:nvSpPr>
        <p:spPr bwMode="auto">
          <a:xfrm>
            <a:off x="6350" y="2214563"/>
            <a:ext cx="2286000" cy="45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Периферийность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0" y="3786188"/>
            <a:ext cx="1779588" cy="6000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Ресурсность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68" name="Oval 18"/>
          <p:cNvSpPr>
            <a:spLocks noChangeArrowheads="1"/>
          </p:cNvSpPr>
          <p:nvPr/>
        </p:nvSpPr>
        <p:spPr bwMode="auto">
          <a:xfrm>
            <a:off x="214313" y="5000625"/>
            <a:ext cx="1736725" cy="457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Этничность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2163763" y="1357313"/>
            <a:ext cx="1920875" cy="584200"/>
          </a:xfrm>
          <a:prstGeom prst="flowChartManualInpu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Северное  удорожание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1643063" y="3454400"/>
            <a:ext cx="2743200" cy="118903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Сырьевая специализация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Неэквивалентность товарообмена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Экстерриториальное поведение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 ресурсных корпораций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latin typeface="+mn-lt"/>
                <a:cs typeface="Times New Roman" pitchFamily="18" charset="0"/>
              </a:rPr>
              <a:t>Рентодеформированный</a:t>
            </a:r>
            <a:r>
              <a:rPr lang="ru-RU" sz="1200" dirty="0">
                <a:latin typeface="+mn-lt"/>
                <a:cs typeface="Times New Roman" pitchFamily="18" charset="0"/>
              </a:rPr>
              <a:t> 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экономический механизм</a:t>
            </a:r>
            <a:endParaRPr lang="ru-RU" dirty="0">
              <a:latin typeface="+mn-lt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468438" y="5380038"/>
            <a:ext cx="3517900" cy="5492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Разрушение традиционного жизнеобеспечения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  Ослабление </a:t>
            </a:r>
            <a:r>
              <a:rPr lang="ru-RU" sz="1200" dirty="0" err="1">
                <a:latin typeface="+mn-lt"/>
                <a:cs typeface="Times New Roman" pitchFamily="18" charset="0"/>
              </a:rPr>
              <a:t>этно-культурной</a:t>
            </a:r>
            <a:r>
              <a:rPr lang="ru-RU" sz="1200" dirty="0">
                <a:latin typeface="+mn-lt"/>
                <a:cs typeface="Times New Roman" pitchFamily="18" charset="0"/>
              </a:rPr>
              <a:t> идентичности</a:t>
            </a:r>
            <a:endParaRPr lang="ru-RU" dirty="0">
              <a:latin typeface="+mn-lt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143125" y="2286000"/>
            <a:ext cx="2468563" cy="9144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Недостаточная освоенность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Низкая </a:t>
            </a:r>
            <a:r>
              <a:rPr lang="ru-RU" sz="1200" dirty="0" err="1">
                <a:latin typeface="+mn-lt"/>
                <a:cs typeface="Times New Roman" pitchFamily="18" charset="0"/>
              </a:rPr>
              <a:t>инновационность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latin typeface="+mn-lt"/>
                <a:cs typeface="Times New Roman" pitchFamily="18" charset="0"/>
              </a:rPr>
              <a:t>Трансляционность</a:t>
            </a:r>
            <a:r>
              <a:rPr lang="ru-RU" sz="1200" dirty="0">
                <a:latin typeface="+mn-lt"/>
                <a:cs typeface="Times New Roman" pitchFamily="18" charset="0"/>
              </a:rPr>
              <a:t> управления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«Пространственная </a:t>
            </a:r>
            <a:r>
              <a:rPr lang="ru-RU" sz="1200" dirty="0" err="1">
                <a:latin typeface="+mn-lt"/>
                <a:cs typeface="Times New Roman" pitchFamily="18" charset="0"/>
              </a:rPr>
              <a:t>эксклюзия</a:t>
            </a:r>
            <a:r>
              <a:rPr lang="ru-RU" sz="1200" dirty="0">
                <a:latin typeface="+mn-lt"/>
                <a:cs typeface="Times New Roman" pitchFamily="18" charset="0"/>
              </a:rPr>
              <a:t>»</a:t>
            </a:r>
            <a:endParaRPr lang="ru-RU" dirty="0">
              <a:latin typeface="+mn-lt"/>
            </a:endParaRPr>
          </a:p>
        </p:txBody>
      </p:sp>
      <p:sp>
        <p:nvSpPr>
          <p:cNvPr id="15373" name="Text Box 1"/>
          <p:cNvSpPr txBox="1">
            <a:spLocks noChangeArrowheads="1"/>
          </p:cNvSpPr>
          <p:nvPr/>
        </p:nvSpPr>
        <p:spPr bwMode="auto">
          <a:xfrm>
            <a:off x="7000875" y="4143375"/>
            <a:ext cx="2143125" cy="10001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>
                <a:latin typeface="Calibri" pitchFamily="34" charset="0"/>
                <a:cs typeface="Times New Roman" pitchFamily="18" charset="0"/>
              </a:rPr>
              <a:t>Территориальное развитие - реализация потенциала:</a:t>
            </a:r>
            <a:endParaRPr lang="ru-RU" sz="900">
              <a:latin typeface="Calibri" pitchFamily="34" charset="0"/>
            </a:endParaRPr>
          </a:p>
          <a:p>
            <a:pPr eaLnBrk="0" hangingPunct="0"/>
            <a:r>
              <a:rPr lang="ru-RU" sz="1000">
                <a:latin typeface="Calibri" pitchFamily="34" charset="0"/>
                <a:cs typeface="Times New Roman" pitchFamily="18" charset="0"/>
              </a:rPr>
              <a:t>Ресурсная  трансформация</a:t>
            </a:r>
            <a:endParaRPr lang="ru-RU" sz="900">
              <a:latin typeface="Calibri" pitchFamily="34" charset="0"/>
            </a:endParaRPr>
          </a:p>
          <a:p>
            <a:pPr eaLnBrk="0" hangingPunct="0"/>
            <a:r>
              <a:rPr lang="ru-RU" sz="1000">
                <a:latin typeface="Calibri" pitchFamily="34" charset="0"/>
                <a:cs typeface="Times New Roman" pitchFamily="18" charset="0"/>
              </a:rPr>
              <a:t>Самоорганизация</a:t>
            </a:r>
            <a:endParaRPr lang="ru-RU" sz="900">
              <a:latin typeface="Calibri" pitchFamily="34" charset="0"/>
            </a:endParaRPr>
          </a:p>
          <a:p>
            <a:pPr eaLnBrk="0" hangingPunct="0"/>
            <a:r>
              <a:rPr lang="ru-RU" sz="1000">
                <a:latin typeface="Calibri" pitchFamily="34" charset="0"/>
                <a:cs typeface="Times New Roman" pitchFamily="18" charset="0"/>
              </a:rPr>
              <a:t>Усложнение структуры</a:t>
            </a:r>
            <a:endParaRPr lang="ru-RU">
              <a:latin typeface="Calibri" pitchFamily="34" charset="0"/>
            </a:endParaRP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7929563" y="3143250"/>
            <a:ext cx="928687" cy="7143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60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РУ</a:t>
            </a:r>
          </a:p>
          <a:p>
            <a:pPr algn="ctr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072188" y="1214438"/>
            <a:ext cx="2714625" cy="500062"/>
          </a:xfrm>
          <a:prstGeom prst="rect">
            <a:avLst/>
          </a:prstGeom>
          <a:solidFill>
            <a:srgbClr val="FFFFFF"/>
          </a:solidFill>
          <a:ln w="28575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Диагностика ситуации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latin typeface="+mn-lt"/>
                <a:cs typeface="Times New Roman" pitchFamily="18" charset="0"/>
              </a:rPr>
              <a:t>Деятельностное</a:t>
            </a:r>
            <a:r>
              <a:rPr lang="ru-RU" sz="1200" dirty="0">
                <a:latin typeface="+mn-lt"/>
                <a:cs typeface="Times New Roman" pitchFamily="18" charset="0"/>
              </a:rPr>
              <a:t> программирование</a:t>
            </a:r>
            <a:endParaRPr lang="ru-RU" sz="900" dirty="0">
              <a:latin typeface="+mn-lt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500688" y="2428875"/>
            <a:ext cx="2466975" cy="457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Реставрация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 экономического пространства</a:t>
            </a:r>
            <a:endParaRPr lang="ru-RU" dirty="0">
              <a:latin typeface="+mn-lt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072188" y="1857375"/>
            <a:ext cx="1371600" cy="457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Географическая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экспертиза</a:t>
            </a:r>
            <a:endParaRPr lang="ru-RU" dirty="0">
              <a:latin typeface="+mn-lt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429250" y="4857750"/>
            <a:ext cx="1371600" cy="504825"/>
          </a:xfrm>
          <a:prstGeom prst="rect">
            <a:avLst/>
          </a:prstGeom>
          <a:solidFill>
            <a:srgbClr val="FFFFFF"/>
          </a:solidFill>
          <a:ln w="28575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Контрактные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отношения</a:t>
            </a:r>
            <a:endParaRPr lang="ru-RU" dirty="0">
              <a:latin typeface="+mn-lt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70688" y="5500688"/>
            <a:ext cx="1658937" cy="457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Самоуправление 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коренных народов</a:t>
            </a:r>
            <a:endParaRPr lang="ru-RU" dirty="0">
              <a:latin typeface="+mn-lt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929188" y="3000375"/>
            <a:ext cx="1928812" cy="1214438"/>
          </a:xfrm>
          <a:prstGeom prst="rect">
            <a:avLst/>
          </a:prstGeom>
          <a:solidFill>
            <a:srgbClr val="FFFFFF"/>
          </a:solidFill>
          <a:ln w="28575">
            <a:solidFill>
              <a:srgbClr val="99CC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latin typeface="+mn-lt"/>
                <a:cs typeface="Times New Roman" pitchFamily="18" charset="0"/>
              </a:rPr>
              <a:t>Рентоориентированное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управление</a:t>
            </a:r>
            <a:r>
              <a:rPr lang="ru-RU" sz="1100" dirty="0">
                <a:latin typeface="+mn-lt"/>
                <a:cs typeface="Times New Roman" pitchFamily="18" charset="0"/>
              </a:rPr>
              <a:t>: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Times New Roman" pitchFamily="18" charset="0"/>
              </a:rPr>
              <a:t>- управление рентой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Times New Roman" pitchFamily="18" charset="0"/>
              </a:rPr>
              <a:t>- снижение отрицательной 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Times New Roman" pitchFamily="18" charset="0"/>
              </a:rPr>
              <a:t>ренты Севера</a:t>
            </a:r>
            <a:endParaRPr lang="ru-RU" sz="900" dirty="0">
              <a:latin typeface="+mn-lt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+mn-lt"/>
                <a:cs typeface="Times New Roman" pitchFamily="18" charset="0"/>
              </a:rPr>
              <a:t>- рентный тип экономики</a:t>
            </a:r>
            <a:endParaRPr lang="ru-RU" dirty="0">
              <a:latin typeface="+mn-lt"/>
            </a:endParaRPr>
          </a:p>
        </p:txBody>
      </p:sp>
      <p:sp>
        <p:nvSpPr>
          <p:cNvPr id="15381" name="Rectangle 26"/>
          <p:cNvSpPr>
            <a:spLocks noChangeArrowheads="1"/>
          </p:cNvSpPr>
          <p:nvPr/>
        </p:nvSpPr>
        <p:spPr bwMode="auto">
          <a:xfrm>
            <a:off x="0" y="285750"/>
            <a:ext cx="937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400">
              <a:latin typeface="Calibri" pitchFamily="34" charset="0"/>
            </a:endParaRPr>
          </a:p>
          <a:p>
            <a:pPr eaLnBrk="0" hangingPunct="0"/>
            <a:r>
              <a:rPr lang="ru-RU" sz="1400">
                <a:latin typeface="Calibri" pitchFamily="34" charset="0"/>
              </a:rPr>
              <a:t>                          Северность  (</a:t>
            </a:r>
            <a:r>
              <a:rPr lang="en-US" sz="1400">
                <a:latin typeface="Calibri" pitchFamily="34" charset="0"/>
              </a:rPr>
              <a:t>N</a:t>
            </a:r>
            <a:r>
              <a:rPr lang="ru-RU" sz="1400">
                <a:latin typeface="Calibri" pitchFamily="34" charset="0"/>
              </a:rPr>
              <a:t>)                                                                                     Региональное управление  (РУ)</a:t>
            </a:r>
            <a:endParaRPr lang="ru-RU" sz="900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82" name="Rectangle 37"/>
          <p:cNvSpPr>
            <a:spLocks noChangeArrowheads="1"/>
          </p:cNvSpPr>
          <p:nvPr/>
        </p:nvSpPr>
        <p:spPr bwMode="auto">
          <a:xfrm>
            <a:off x="0" y="5715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400" dirty="0">
              <a:latin typeface="Calibri" pitchFamily="34" charset="0"/>
            </a:endParaRPr>
          </a:p>
          <a:p>
            <a:pPr eaLnBrk="0" hangingPunct="0"/>
            <a:r>
              <a:rPr lang="ru-RU" sz="1400" dirty="0">
                <a:latin typeface="Calibri" pitchFamily="34" charset="0"/>
              </a:rPr>
              <a:t>         Структура             Управленческие вызовы             </a:t>
            </a:r>
            <a:r>
              <a:rPr lang="ru-RU" sz="1600" b="1" i="1" dirty="0">
                <a:latin typeface="Calibri" pitchFamily="34" charset="0"/>
              </a:rPr>
              <a:t>Проблемное поле</a:t>
            </a:r>
            <a:r>
              <a:rPr lang="ru-RU" sz="1400" b="1" dirty="0">
                <a:latin typeface="Calibri" pitchFamily="34" charset="0"/>
              </a:rPr>
              <a:t>                                         </a:t>
            </a:r>
            <a:r>
              <a:rPr lang="ru-RU" sz="1400" dirty="0">
                <a:latin typeface="Calibri" pitchFamily="34" charset="0"/>
              </a:rPr>
              <a:t>Методы                     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28625" y="214313"/>
            <a:ext cx="8229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464653"/>
              </a:buClr>
              <a:buFont typeface="Cambria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6000" b="1" i="1" dirty="0" err="1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Спасибо</a:t>
            </a:r>
            <a:r>
              <a:rPr lang="en-GB" sz="6000" b="1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GB" sz="6000" b="1" i="1" dirty="0" err="1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за</a:t>
            </a:r>
            <a:r>
              <a:rPr lang="en-GB" sz="6000" b="1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GB" sz="6000" b="1" i="1" dirty="0" err="1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внимание</a:t>
            </a:r>
            <a:r>
              <a:rPr lang="en-GB" sz="6000" b="1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0063" y="1428750"/>
            <a:ext cx="8229600" cy="493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None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2600">
              <a:solidFill>
                <a:srgbClr val="000000"/>
              </a:solidFill>
              <a:latin typeface="Calibri" pitchFamily="34" charset="0"/>
            </a:endParaRPr>
          </a:p>
          <a:p>
            <a:pPr marL="265113" indent="-265113" algn="r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Char char="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4" charset="0"/>
              </a:rPr>
              <a:t>Наш адрес в Интернете:</a:t>
            </a:r>
          </a:p>
          <a:p>
            <a:pPr marL="265113" indent="-265113" algn="r">
              <a:spcBef>
                <a:spcPts val="600"/>
              </a:spcBef>
              <a:buClr>
                <a:srgbClr val="727CA3"/>
              </a:buClr>
              <a:buFont typeface="Wingdings 3" pitchFamily="18" charset="2"/>
              <a:buChar char="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2600">
                <a:solidFill>
                  <a:srgbClr val="000000"/>
                </a:solidFill>
                <a:latin typeface="Gill Sans MT" pitchFamily="34" charset="0"/>
              </a:rPr>
              <a:t>www.iespn.komisc.ru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894263"/>
            <a:ext cx="1116012" cy="122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3" descr="G:\Пркезентация ОЭ Лаженцев В.Н\научные центры севера_цвет(2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8" y="571480"/>
            <a:ext cx="9072594" cy="6286520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255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региональных научных центров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академии наук и других научно-исследовательских организаций на Севере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Север в системе «наука-практика»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1. 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плацдарм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получения новых знаний;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2. 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полигон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испытаний результатов НИОКР;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3. 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объект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ради которого генерируются новые знания и технологии;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4. 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субъект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организующий научно-техническую деятельность с целью улучшения собственного положения.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Собственно проблема Севера проецируется на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«объект» и «субъект»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Сторонние (рядом стоящие с проблемами Севера) – на «плацдарм» и «полигон»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54292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Широтные зоны Севера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71563"/>
            <a:ext cx="7215188" cy="3979862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286625" y="1857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Арктика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143750" y="2571750"/>
            <a:ext cx="191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Дальний Север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7143750" y="3429000"/>
            <a:ext cx="1900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Средний Север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7143750" y="4071938"/>
            <a:ext cx="1979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Ближний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Циркумполярная проекция Арктики</a:t>
            </a:r>
          </a:p>
        </p:txBody>
      </p:sp>
      <p:pic>
        <p:nvPicPr>
          <p:cNvPr id="717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554163"/>
            <a:ext cx="7286625" cy="530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Север в территориально-хозяйственной структуре четырех федеральных округов России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0141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Нормативные социально-экономические показатели Севера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357812"/>
          </a:xfrm>
        </p:spPr>
        <p:txBody>
          <a:bodyPr rtlCol="0">
            <a:noAutofit/>
          </a:bodyPr>
          <a:lstStyle/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нормы физиологических потребностей в энергии и пищевых веществах для лиц, работающих в условиях Крайнего Севера увеличены на 15%;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нормы комплектов одежды (с Ближнего Севера в сторону Арктики): 1) с умеренной теплоизоляцией, 2) меховая одежда с теплоизоляционным слоем, 3) полушубки, валенки и др., 4) одежда из высококачественного меха;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продолжительность отопительного периода, в днях: Ближний Север – 225, Средний Север – 250, Дальний Север – 350;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тарифы на тепло и электричество. Например, в 2009 г. предельные, максимальные и минимальные уровни тарифов на электроэнергию установлены, в руб./кВтч: для Республики Коми – 2,89- 3,06, Чукотского АО – 7,83-8,53. Здесь учитываются не только различия в экономико-географическом положении, но и структура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энергоисточников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районные коэффициенты и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стажевые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 надбавки к заработной плате.  Их совокупное значение: в районах Крайнего Севера минимальное – 1,55, максимальное – 3,7; в местностях, приравненных к нему: минимальное – 1,45, максимальное – 2,2;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сокращенный на пять лет возраст выхода на пенсию (мужчины – 55, женщины – 50 лет); 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надбавка к пенсии с учетом северных коэффициентов к заработной плате и ее сохранение выезжающим в другие регионы страны;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дополнительный отпуск на Крайнем Севере – 24 дня, в местностях, к ним приравненным  - 16 дней;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частичная компенсация стоимости проезда к месту проведения отпуска и лечения;</a:t>
            </a:r>
          </a:p>
          <a:p>
            <a:pPr marL="273050" indent="-273050" fontAlgn="auto">
              <a:spcAft>
                <a:spcPts val="0"/>
              </a:spcAft>
              <a:buClr>
                <a:srgbClr val="0BD0D9"/>
              </a:buClr>
              <a:buSzPct val="95000"/>
              <a:buFont typeface="Courier New" pitchFamily="49" charset="0"/>
              <a:buChar char="o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актированные дни для работающих на открытом воздухе (в Республике Коми нормативные потери рабочего времени в зимний период составляют от 3 до 13%, а по гигиеническим требованиям от 10 до 35%).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Нормативные производственно – экономические показатели Севера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14375" y="1428750"/>
            <a:ext cx="7899400" cy="4572000"/>
          </a:xfrm>
          <a:prstGeom prst="rect">
            <a:avLst/>
          </a:prstGeom>
        </p:spPr>
        <p:txBody>
          <a:bodyPr/>
          <a:lstStyle/>
          <a:p>
            <a:pPr marL="273050" indent="-273050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коэффициенты удорожания строительно-монтажных работ. Рассчитанные в ИСЭЭПС Коми НЦ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УрО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РАН (Т.Е.Дмитриева) на основе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СНиП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применительно к Республике Коми:</a:t>
            </a: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1400" b="1" dirty="0">
              <a:solidFill>
                <a:srgbClr val="00B050"/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1400" b="1" dirty="0">
              <a:solidFill>
                <a:srgbClr val="00B050"/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ru-RU" sz="1400" b="1" dirty="0">
              <a:solidFill>
                <a:srgbClr val="00B050"/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1400" b="1" dirty="0">
              <a:solidFill>
                <a:srgbClr val="00B050"/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1400" b="1" dirty="0">
              <a:solidFill>
                <a:srgbClr val="00B050"/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1400" b="1" dirty="0">
              <a:solidFill>
                <a:srgbClr val="00B050"/>
              </a:solidFill>
              <a:latin typeface="+mn-lt"/>
            </a:endParaRP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коэффициенты к нормам продолжительности строительства: Ближний Север – 1,3-1,4; Средний Север – 1,5-1,7; Дальний Север – 1,8-2,0;</a:t>
            </a: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ускоренная амортизация основных фондов;</a:t>
            </a: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сезонные запасы товаров, в днях (в розничной торговле запасы, например, в Коми – 117 дней, в Якутии составляют 220 дней, это, соответственно, в 3 и 6 раз больше, чем в центральных регионах);</a:t>
            </a: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«товары в пути», в днях;</a:t>
            </a: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финансирование и кредитование северного завоза и сезонных запасов (от 50 до 100 и более процентов от стоимости товара).</a:t>
            </a:r>
          </a:p>
          <a:p>
            <a:pPr marL="273050" indent="-2730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2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357313" y="2357438"/>
          <a:ext cx="6078537" cy="1198562"/>
        </p:xfrm>
        <a:graphic>
          <a:graphicData uri="http://schemas.openxmlformats.org/presentationml/2006/ole">
            <p:oleObj spid="_x0000_s1026" name="Документ" r:id="rId3" imgW="6069694" imgH="10555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Динамика численности населения регионов Севера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85786" y="1500174"/>
          <a:ext cx="761047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1220</Words>
  <Application>Microsoft Office PowerPoint</Application>
  <PresentationFormat>Экран (4:3)</PresentationFormat>
  <Paragraphs>189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   Научный доклад СОЦИАЛЬНО-ЭКОНОМИЧЕСКИЕ ПРОБЛЕМЫ СЕВЕРА: МЕТОДОЛОГИЯ И ОПЫТ КОМПЛЕКСНОГО РЕГИОНАЛЬНОГО ИССЛЕДОВАНИЯ  член-корреспондент РАН Лаженцев В.Н.    Сыктывкар, 2010 г.    </vt:lpstr>
      <vt:lpstr>Размещение региональных научных центров  Российской академии наук и других научно-исследовательских организаций на Севере России</vt:lpstr>
      <vt:lpstr>Север в системе «наука-практика»</vt:lpstr>
      <vt:lpstr>Широтные зоны Севера</vt:lpstr>
      <vt:lpstr>Циркумполярная проекция Арктики</vt:lpstr>
      <vt:lpstr>Север в территориально-хозяйственной структуре четырех федеральных округов России</vt:lpstr>
      <vt:lpstr>Нормативные социально-экономические показатели Севера</vt:lpstr>
      <vt:lpstr>Нормативные производственно – экономические показатели Севера</vt:lpstr>
      <vt:lpstr>Динамика численности населения регионов Севера</vt:lpstr>
      <vt:lpstr>Главные причины выезда людей из северных регионов</vt:lpstr>
      <vt:lpstr>Слайд 11</vt:lpstr>
      <vt:lpstr>Слайд 12</vt:lpstr>
      <vt:lpstr>Слайд 13</vt:lpstr>
      <vt:lpstr>Нордификация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доклад СОЦИАЛЬНО-ЭКОНОМИЧЕСКИЕ ПРОБЛЕМЫ СЕВЕРА: МЕТОДОЛОГИЯ И ОПЫТ КОМПЛЕКСНОГО РЕГИОНАЛЬНОГО ИССЛЕДОВАНИЯ член-корреспондент РАН Лаженцев В.Н.     Сыктывкар, 2010 г. </dc:title>
  <cp:lastModifiedBy>Захожая Г.А.</cp:lastModifiedBy>
  <cp:revision>27</cp:revision>
  <dcterms:modified xsi:type="dcterms:W3CDTF">2010-04-13T11:02:55Z</dcterms:modified>
</cp:coreProperties>
</file>