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57" r:id="rId2"/>
    <p:sldId id="307" r:id="rId3"/>
    <p:sldId id="337" r:id="rId4"/>
    <p:sldId id="300" r:id="rId5"/>
    <p:sldId id="338" r:id="rId6"/>
    <p:sldId id="339" r:id="rId7"/>
    <p:sldId id="326" r:id="rId8"/>
    <p:sldId id="322" r:id="rId9"/>
    <p:sldId id="325" r:id="rId10"/>
    <p:sldId id="328" r:id="rId11"/>
    <p:sldId id="329" r:id="rId12"/>
    <p:sldId id="330" r:id="rId13"/>
    <p:sldId id="333" r:id="rId14"/>
    <p:sldId id="332" r:id="rId15"/>
    <p:sldId id="334" r:id="rId16"/>
    <p:sldId id="336" r:id="rId17"/>
    <p:sldId id="341" r:id="rId18"/>
  </p:sldIdLst>
  <p:sldSz cx="9906000" cy="6858000" type="A4"/>
  <p:notesSz cx="6718300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FA"/>
    <a:srgbClr val="FFF5F5"/>
    <a:srgbClr val="FFEBEB"/>
    <a:srgbClr val="FFF5FF"/>
    <a:srgbClr val="FFCCCC"/>
    <a:srgbClr val="680000"/>
    <a:srgbClr val="8A0000"/>
    <a:srgbClr val="7B4577"/>
    <a:srgbClr val="7F3F7F"/>
    <a:srgbClr val="007F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73" autoAdjust="0"/>
    <p:restoredTop sz="94660"/>
  </p:normalViewPr>
  <p:slideViewPr>
    <p:cSldViewPr>
      <p:cViewPr>
        <p:scale>
          <a:sx n="90" d="100"/>
          <a:sy n="90" d="100"/>
        </p:scale>
        <p:origin x="-54" y="18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6249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6249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908051"/>
            <a:ext cx="4375150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908051"/>
            <a:ext cx="4375150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10690" y="274638"/>
            <a:ext cx="6007232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908051"/>
            <a:ext cx="89154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grpSp>
        <p:nvGrpSpPr>
          <p:cNvPr id="1028" name="Группа 12"/>
          <p:cNvGrpSpPr>
            <a:grpSpLocks/>
          </p:cNvGrpSpPr>
          <p:nvPr userDrawn="1"/>
        </p:nvGrpSpPr>
        <p:grpSpPr bwMode="auto">
          <a:xfrm>
            <a:off x="7935118" y="71438"/>
            <a:ext cx="1786462" cy="338889"/>
            <a:chOff x="7361640" y="24882"/>
            <a:chExt cx="1648662" cy="339414"/>
          </a:xfrm>
        </p:grpSpPr>
        <p:sp>
          <p:nvSpPr>
            <p:cNvPr id="1030" name="Text Box 6"/>
            <p:cNvSpPr txBox="1">
              <a:spLocks noChangeArrowheads="1"/>
            </p:cNvSpPr>
            <p:nvPr userDrawn="1"/>
          </p:nvSpPr>
          <p:spPr bwMode="auto">
            <a:xfrm>
              <a:off x="7667957" y="115509"/>
              <a:ext cx="1342345" cy="24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ru-RU" sz="1000" b="1" i="1" dirty="0">
                  <a:solidFill>
                    <a:srgbClr val="0066CC"/>
                  </a:solidFill>
                </a:rPr>
                <a:t>ОАО "ГРЦ Макеева"</a:t>
              </a:r>
            </a:p>
          </p:txBody>
        </p:sp>
        <p:pic>
          <p:nvPicPr>
            <p:cNvPr id="2" name="Рисунок 11" descr="Label.gif"/>
            <p:cNvPicPr>
              <a:picLocks noChangeAspect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361640" y="24882"/>
              <a:ext cx="360000" cy="276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1075"/>
            <a:ext cx="5420783" cy="144779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2000" b="1" i="1" dirty="0" smtClean="0">
                <a:solidFill>
                  <a:schemeClr val="accent6"/>
                </a:solidFill>
              </a:rPr>
              <a:t>Доклад на общем собрании </a:t>
            </a:r>
            <a:br>
              <a:rPr lang="ru-RU" sz="2000" b="1" i="1" dirty="0" smtClean="0">
                <a:solidFill>
                  <a:schemeClr val="accent6"/>
                </a:solidFill>
              </a:rPr>
            </a:br>
            <a:r>
              <a:rPr lang="ru-RU" sz="2000" b="1" i="1" dirty="0" smtClean="0">
                <a:solidFill>
                  <a:schemeClr val="accent6"/>
                </a:solidFill>
              </a:rPr>
              <a:t>Уральского отделения РАН</a:t>
            </a:r>
          </a:p>
          <a:p>
            <a:pPr algn="ctr" eaLnBrk="1" hangingPunct="1">
              <a:buFontTx/>
              <a:buNone/>
            </a:pPr>
            <a:endParaRPr lang="ru-RU" dirty="0" smtClean="0"/>
          </a:p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chemeClr val="accent6"/>
                </a:solidFill>
              </a:rPr>
              <a:t>15 апреля 2011 года</a:t>
            </a:r>
          </a:p>
        </p:txBody>
      </p:sp>
      <p:pic>
        <p:nvPicPr>
          <p:cNvPr id="3076" name="Picture 4" descr="ГРЦ корпус 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0190" y="1000112"/>
            <a:ext cx="4175654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727" y="2708280"/>
            <a:ext cx="304231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738554" y="5000636"/>
            <a:ext cx="58507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Создание ракетно-космических комплексов на основе достижений научной школы морского ракетостроения</a:t>
            </a:r>
            <a:endParaRPr lang="ru-RU" sz="2400" b="1" dirty="0">
              <a:solidFill>
                <a:srgbClr val="6666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09992" y="3857628"/>
            <a:ext cx="5850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err="1" smtClean="0"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В.Г.Дегтярь</a:t>
            </a:r>
            <a:endParaRPr lang="ru-RU" sz="2400" b="1" dirty="0" smtClean="0">
              <a:solidFill>
                <a:srgbClr val="6666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Генеральный конструктор ОАО «ГРЦ Макеева»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член-корреспондент РАН</a:t>
            </a:r>
            <a:endParaRPr lang="ru-RU" sz="1600" b="1" dirty="0">
              <a:solidFill>
                <a:srgbClr val="6666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3" descr="ВС_фазы_пуска_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14600" y="-338153"/>
            <a:ext cx="4876800" cy="7981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95348" y="500042"/>
            <a:ext cx="82153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accent6"/>
                </a:solidFill>
              </a:rPr>
              <a:t>Фазы пуска РКН из самолета-носителя АН-124 «ВС»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Россия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48" y="1000108"/>
            <a:ext cx="1376200" cy="56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881430" y="3429000"/>
          <a:ext cx="3800475" cy="292268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88870"/>
                <a:gridCol w="1411605"/>
              </a:tblGrid>
              <a:tr h="2569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Стартовая масса, т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900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569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ступеней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174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Двигатели: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174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ступени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250 тс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174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ступени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290 тс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569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Тип топлива	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СПГ + О</a:t>
                      </a:r>
                      <a:r>
                        <a:rPr lang="ru-RU" sz="14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174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Масса топлива, т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174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ступени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174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 ступени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569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Максимальная перегрузка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5902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Масса полезного груза, т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 (Нкр=200 км,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=51,6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09596" y="428604"/>
            <a:ext cx="8501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1600" b="1" dirty="0" smtClean="0">
                <a:solidFill>
                  <a:schemeClr val="accent6"/>
                </a:solidFill>
              </a:rPr>
              <a:t>РН  «Россиянка»  с многоразовой первой ступенью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66984" y="1214422"/>
            <a:ext cx="6786610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indent="446088" algn="just" eaLnBrk="0" hangingPunct="0"/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Применительно к наземному базированию в результате проведенных ГРЦ проектных исследований разработана концепция создания многоразовой ракетно-космической системы на базе двухступенчатой ракеты с многоразовой первой ступенью (проект «Россиянка»), реализующей способ возвращения и вертикальной безударной посадки с помощью ракетных двигателей путем их многократного включения в полете.</a:t>
            </a:r>
          </a:p>
          <a:p>
            <a:pPr lvl="0" indent="446088" algn="just" eaLnBrk="0" hangingPunct="0"/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При многократном использовании первой ступени  значительно снижается удельная стоимость выведения полезной нагрузки.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Рисунок 4" descr="Россиянка - траекто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794" y="714356"/>
            <a:ext cx="4973538" cy="554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38158" y="285728"/>
            <a:ext cx="8572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1600" b="1" dirty="0" smtClean="0">
                <a:solidFill>
                  <a:schemeClr val="accent6"/>
                </a:solidFill>
              </a:rPr>
              <a:t>Схема выведения РН  «Россиянка»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3910" y="857232"/>
            <a:ext cx="8358246" cy="5500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4" name="Рисунок 5" descr="''Компас-2'' в раб и трансп сост"/>
          <p:cNvPicPr>
            <a:picLocks noChangeAspect="1" noChangeArrowheads="1"/>
          </p:cNvPicPr>
          <p:nvPr/>
        </p:nvPicPr>
        <p:blipFill>
          <a:blip r:embed="rId2" cstate="print"/>
          <a:srcRect b="25740"/>
          <a:stretch>
            <a:fillRect/>
          </a:stretch>
        </p:blipFill>
        <p:spPr bwMode="auto">
          <a:xfrm rot="5400000">
            <a:off x="386099" y="965851"/>
            <a:ext cx="4895182" cy="566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595942" y="500042"/>
            <a:ext cx="4248000" cy="626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  <a:spAutoFit/>
          </a:bodyPr>
          <a:lstStyle/>
          <a:p>
            <a:pPr indent="542925" algn="just">
              <a:tabLst>
                <a:tab pos="576263" algn="l"/>
              </a:tabLst>
            </a:pP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рамках </a:t>
            </a:r>
            <a:r>
              <a:rPr lang="ru-RU" sz="14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четвертого направления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своей космической деятельности ГРЦ проводит работы по созданию малогабаритных космических аппаратов различного назначения. В течение 2004÷2006г. ГРЦ совместно с ИЗМИРАН разработал и изготовил аппарат «Компас», предназначенный для исследований прогнозирования землетрясений на основе измерений аномальных электромагнитных полей, возмущений плазмы и других явлений в ионосфере над зонами повышенной сейсмической активности. </a:t>
            </a:r>
          </a:p>
          <a:p>
            <a:pPr marR="0" lvl="0" indent="2651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5113" algn="l"/>
              </a:tabLst>
            </a:pP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МКА «Компас»: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5113" algn="l"/>
              </a:tabLst>
            </a:pP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Масса МКА на орбите, кг		81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5113" algn="l"/>
              </a:tabLst>
            </a:pP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Масса научной аппаратуры, кг		14,5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5113" algn="l"/>
              </a:tabLst>
            </a:pP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Среднесуточная мощность СЭС, Вт	25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5113" algn="l"/>
              </a:tabLst>
            </a:pP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Высота орбиты, км                              400/500...600</a:t>
            </a:r>
          </a:p>
          <a:p>
            <a:pPr lvl="0" algn="just" eaLnBrk="0" hangingPunct="0">
              <a:tabLst>
                <a:tab pos="265113" algn="l"/>
              </a:tabLst>
            </a:pP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Время активного существования МКА	</a:t>
            </a:r>
          </a:p>
          <a:p>
            <a:pPr lvl="0" algn="just" eaLnBrk="0" hangingPunct="0">
              <a:tabLst>
                <a:tab pos="265113" algn="l"/>
              </a:tabLst>
            </a:pP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на орбите, лет			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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 </a:t>
            </a:r>
          </a:p>
          <a:p>
            <a:pPr lvl="0" indent="542925" algn="just" eaLnBrk="0" hangingPunct="0">
              <a:tabLst>
                <a:tab pos="576263" algn="l"/>
              </a:tabLst>
            </a:pP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26 мая 2006 года РН «Штиль»  аппарат «Компас» был выведен на эллиптическую орбиту с высотой в перигее – 450 км, в апогее – 500 км. МКА «Компас» функционировал на орбите около года. За это время было проведено:</a:t>
            </a:r>
          </a:p>
          <a:p>
            <a:pPr marL="0" lvl="2" indent="180975" algn="just" eaLnBrk="0" hangingPunct="0">
              <a:buFontTx/>
              <a:buChar char="•"/>
              <a:tabLst>
                <a:tab pos="265113" algn="l"/>
              </a:tabLst>
            </a:pP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около 1120 сеансов связи с командно-измерительным пунктом ИЗМИРАН и получено около 2010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МГб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информации;</a:t>
            </a:r>
          </a:p>
          <a:p>
            <a:pPr marL="0" lvl="2" indent="180975" algn="just" eaLnBrk="0" hangingPunct="0">
              <a:buFontTx/>
              <a:buChar char="•"/>
              <a:tabLst>
                <a:tab pos="265113" algn="l"/>
              </a:tabLst>
            </a:pP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около 950 сеансов связи с командно-измерительным пунктом ГРЦ и получено ~ 1700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МГб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информации. </a:t>
            </a:r>
            <a:endParaRPr lang="ru-RU" sz="1400" dirty="0" smtClean="0" bmk="OLE_LINK2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09530" y="198902"/>
            <a:ext cx="79296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Малогабаритный исследовательский космический аппарат «Компас»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81034" y="1000108"/>
            <a:ext cx="8215370" cy="49613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0850" algn="just" eaLnBrk="0" hangingPunct="0">
              <a:tabLst>
                <a:tab pos="576263" algn="l"/>
              </a:tabLst>
            </a:pPr>
            <a:r>
              <a:rPr lang="ru-RU" sz="1400" dirty="0" smtClean="0">
                <a:solidFill>
                  <a:schemeClr val="accent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 результате опытной эксплуатации МКА «Компас» получена информация о физике возникновения ряда предвестников землетрясений, проведены измерения фонового состояния ионосферы, обнаружены и зарегистрированы явления мошной грозовой активности в верхней атмосфере, зарегистрированы в околоземном космическом пространстве потоки ускоренных протонов и электронов, связанные с солнечной активностью.</a:t>
            </a:r>
            <a:endParaRPr lang="ru-RU" sz="6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indent="450850" algn="just" eaLnBrk="0" hangingPunct="0">
              <a:tabLst>
                <a:tab pos="576263" algn="l"/>
              </a:tabLst>
            </a:pPr>
            <a:r>
              <a:rPr lang="ru-RU" sz="1400" dirty="0" smtClean="0">
                <a:solidFill>
                  <a:schemeClr val="accent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Полученные результаты показали, что созданный комплекс научной аппаратуры может быть использован в качестве основы для создания целевого комплекса научной аппаратуры ионосферного мониторинга для последующих проектов.</a:t>
            </a:r>
            <a:endParaRPr lang="ru-RU" sz="14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indent="450850" algn="just" eaLnBrk="0" hangingPunct="0">
              <a:tabLst>
                <a:tab pos="576263" algn="l"/>
              </a:tabLst>
            </a:pPr>
            <a:r>
              <a:rPr lang="ru-RU" sz="1400" dirty="0" smtClean="0">
                <a:solidFill>
                  <a:schemeClr val="accent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Созданная малогабаритная космическая платформа позволяет размещать на ней аппаратуру различного назначения и решать широкий круг научно-исследовательских задач.</a:t>
            </a:r>
            <a:r>
              <a:rPr lang="en-US" sz="1400" dirty="0" smtClean="0">
                <a:solidFill>
                  <a:schemeClr val="accent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lvl="0" indent="450850" algn="just" eaLnBrk="0" hangingPunct="0">
              <a:tabLst>
                <a:tab pos="576263" algn="l"/>
              </a:tabLst>
            </a:pPr>
            <a:r>
              <a:rPr lang="ru-RU" sz="1400" dirty="0" smtClean="0">
                <a:solidFill>
                  <a:schemeClr val="accent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 настоящее время ГРЦ выполняет проектные исследования по созданию космического аппарата массой до 150 кг для дистанционного зондирования Земли с высоким разрешением.</a:t>
            </a:r>
          </a:p>
          <a:p>
            <a:pPr lvl="0" indent="450850" algn="just" eaLnBrk="0" hangingPunct="0">
              <a:tabLst>
                <a:tab pos="576263" algn="l"/>
              </a:tabLst>
            </a:pPr>
            <a:r>
              <a:rPr lang="ru-RU" sz="1400" dirty="0" smtClean="0">
                <a:solidFill>
                  <a:schemeClr val="accent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Области возможного использования:</a:t>
            </a:r>
          </a:p>
          <a:p>
            <a:pPr lvl="2" indent="144000" algn="just" eaLnBrk="0" hangingPunct="0">
              <a:lnSpc>
                <a:spcPct val="120000"/>
              </a:lnSpc>
              <a:buFont typeface="Symbol" pitchFamily="18" charset="2"/>
              <a:buChar char=""/>
              <a:tabLst>
                <a:tab pos="576263" algn="l"/>
              </a:tabLst>
            </a:pPr>
            <a:r>
              <a:rPr lang="ru-RU" sz="1400" dirty="0" smtClean="0">
                <a:solidFill>
                  <a:schemeClr val="accent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контроль за землепользованием и сельскохозяйственным производством;</a:t>
            </a:r>
          </a:p>
          <a:p>
            <a:pPr lvl="2" indent="144000" algn="just" eaLnBrk="0" hangingPunct="0">
              <a:lnSpc>
                <a:spcPct val="120000"/>
              </a:lnSpc>
              <a:buFont typeface="Symbol" pitchFamily="18" charset="2"/>
              <a:buChar char=""/>
              <a:tabLst>
                <a:tab pos="576263" algn="l"/>
              </a:tabLst>
            </a:pPr>
            <a:r>
              <a:rPr lang="ru-RU" sz="1400" dirty="0" smtClean="0">
                <a:solidFill>
                  <a:schemeClr val="accent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контроль естественных и возобновляемых природных ресурсов;</a:t>
            </a:r>
          </a:p>
          <a:p>
            <a:pPr lvl="2" indent="144000" algn="just" eaLnBrk="0" hangingPunct="0">
              <a:lnSpc>
                <a:spcPct val="120000"/>
              </a:lnSpc>
              <a:buFont typeface="Symbol" pitchFamily="18" charset="2"/>
              <a:buChar char=""/>
              <a:tabLst>
                <a:tab pos="576263" algn="l"/>
              </a:tabLst>
            </a:pPr>
            <a:r>
              <a:rPr lang="ru-RU" sz="1400" dirty="0" smtClean="0">
                <a:solidFill>
                  <a:schemeClr val="accent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выявление площадей, перспективных на поиск полезных ископаемых;</a:t>
            </a:r>
          </a:p>
          <a:p>
            <a:pPr lvl="2" indent="144000" algn="just" eaLnBrk="0" hangingPunct="0">
              <a:lnSpc>
                <a:spcPct val="120000"/>
              </a:lnSpc>
              <a:buFont typeface="Symbol" pitchFamily="18" charset="2"/>
              <a:buChar char=""/>
              <a:tabLst>
                <a:tab pos="576263" algn="l"/>
              </a:tabLst>
            </a:pPr>
            <a:r>
              <a:rPr lang="ru-RU" sz="1400" dirty="0" smtClean="0">
                <a:solidFill>
                  <a:schemeClr val="accent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контроль ресурсов и экологии шельфа;</a:t>
            </a:r>
          </a:p>
          <a:p>
            <a:pPr lvl="2" indent="144000" algn="just" eaLnBrk="0" hangingPunct="0">
              <a:lnSpc>
                <a:spcPct val="120000"/>
              </a:lnSpc>
              <a:buFont typeface="Symbol" pitchFamily="18" charset="2"/>
              <a:buChar char=""/>
              <a:tabLst>
                <a:tab pos="576263" algn="l"/>
              </a:tabLst>
            </a:pPr>
            <a:r>
              <a:rPr lang="ru-RU" sz="1400" dirty="0" smtClean="0">
                <a:solidFill>
                  <a:schemeClr val="accent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контроль чрезвычайных ситуаций;</a:t>
            </a:r>
          </a:p>
          <a:p>
            <a:pPr lvl="2" indent="144000" algn="just" eaLnBrk="0" hangingPunct="0">
              <a:lnSpc>
                <a:spcPct val="120000"/>
              </a:lnSpc>
              <a:buFont typeface="Symbol" pitchFamily="18" charset="2"/>
              <a:buChar char=""/>
              <a:tabLst>
                <a:tab pos="576263" algn="l"/>
              </a:tabLst>
            </a:pPr>
            <a:r>
              <a:rPr lang="ru-RU" sz="1400" dirty="0" smtClean="0">
                <a:solidFill>
                  <a:schemeClr val="accent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обновление крупномасштабных топографических карт;</a:t>
            </a:r>
          </a:p>
          <a:p>
            <a:pPr lvl="2" indent="144000" algn="just" eaLnBrk="0" hangingPunct="0">
              <a:lnSpc>
                <a:spcPct val="120000"/>
              </a:lnSpc>
              <a:buFont typeface="Symbol" pitchFamily="18" charset="2"/>
              <a:buChar char=""/>
              <a:tabLst>
                <a:tab pos="576263" algn="l"/>
              </a:tabLst>
            </a:pPr>
            <a:r>
              <a:rPr lang="ru-RU" sz="1400" dirty="0" smtClean="0">
                <a:solidFill>
                  <a:schemeClr val="accent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экологический контроль окружающей среды;</a:t>
            </a:r>
          </a:p>
          <a:p>
            <a:pPr lvl="2" indent="144000" algn="just" eaLnBrk="0" hangingPunct="0">
              <a:lnSpc>
                <a:spcPct val="120000"/>
              </a:lnSpc>
              <a:buFont typeface="Symbol" pitchFamily="18" charset="2"/>
              <a:buChar char=""/>
              <a:tabLst>
                <a:tab pos="576263" algn="l"/>
              </a:tabLst>
            </a:pPr>
            <a:r>
              <a:rPr lang="ru-RU" sz="1400" dirty="0" smtClean="0">
                <a:solidFill>
                  <a:schemeClr val="accent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информационное обеспечение </a:t>
            </a:r>
            <a:r>
              <a:rPr lang="ru-RU" sz="1400" dirty="0" err="1" smtClean="0">
                <a:solidFill>
                  <a:schemeClr val="accent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геоинформационных</a:t>
            </a:r>
            <a:r>
              <a:rPr lang="ru-RU" sz="1400" dirty="0" smtClean="0">
                <a:solidFill>
                  <a:schemeClr val="accent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систем и др.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09530" y="714356"/>
            <a:ext cx="3929090" cy="5857916"/>
            <a:chOff x="1452538" y="1500174"/>
            <a:chExt cx="5114925" cy="6515126"/>
          </a:xfrm>
        </p:grpSpPr>
        <p:pic>
          <p:nvPicPr>
            <p:cNvPr id="29698" name="Рисунок 6" descr="ДЗЗ-1_f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02291" y="1500174"/>
              <a:ext cx="3888906" cy="3624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699" name="Рисунок 7" descr="ДЗЗ-2_f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52538" y="5214950"/>
              <a:ext cx="5114925" cy="280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Прямоугольник 7"/>
          <p:cNvSpPr/>
          <p:nvPr/>
        </p:nvSpPr>
        <p:spPr>
          <a:xfrm>
            <a:off x="4310058" y="2000240"/>
            <a:ext cx="521497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Масса аппарата, кг				150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- целевая аппаратура (оптико-электронный комплекс)	60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- бортовой комплекс управления			5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- комплекс обеспечивающих (служебных) систем		35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- корпус МКА				50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Пространственное разрешение, м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- панхроматическая съёмка      		                    1,5...2,5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многоспектральная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съёмка			6...8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Ширина полосы захвата, км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- панхроматическая съёмка			10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многоспектральная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съёмка			10...15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Энергопотребление, Вт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- целевая аппаратура (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			до 140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- служебные системы				до 130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Высота орбиты, км				500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Время активного существования МКА на орбите, лет		до 5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Прогнозная величина вероятности безотказной работы КА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орбите в течение 5 лет				0,981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09596" y="285728"/>
            <a:ext cx="8358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1600" b="1" dirty="0" smtClean="0">
                <a:solidFill>
                  <a:schemeClr val="accent6"/>
                </a:solidFill>
              </a:rPr>
              <a:t>МКА для дистанционного зондирования Земли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4" descr="РН в сборе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82" y="500042"/>
            <a:ext cx="1287962" cy="6048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024042" y="4357694"/>
            <a:ext cx="4143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1760" y="4714884"/>
            <a:ext cx="3286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Энергетические характеристики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453198" y="5143512"/>
          <a:ext cx="3286148" cy="1158962"/>
        </p:xfrm>
        <a:graphic>
          <a:graphicData uri="http://schemas.openxmlformats.org/drawingml/2006/table">
            <a:tbl>
              <a:tblPr/>
              <a:tblGrid>
                <a:gridCol w="2071702"/>
                <a:gridCol w="1214446"/>
              </a:tblGrid>
              <a:tr h="201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Орбита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5560" marR="35560" marT="12700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Масса полезного груза, т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5560" marR="35560" marT="12700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F5"/>
                    </a:solidFill>
                  </a:tcPr>
                </a:tc>
              </a:tr>
              <a:tr h="2010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Низкая круговая орбита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Нкр=200 км, </a:t>
                      </a:r>
                      <a:r>
                        <a:rPr lang="en-US" sz="1200" dirty="0" err="1" smtClean="0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=51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7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sym typeface="Symbol"/>
                        </a:rPr>
                        <a:t>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5560" marR="35560" marT="12700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23,8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5560" marR="35560" marT="12700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F5"/>
                    </a:solidFill>
                  </a:tcPr>
                </a:tc>
              </a:tr>
              <a:tr h="2010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Times New Roman"/>
                        </a:rPr>
                        <a:t>Геопереходная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орбита с РБ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5560" marR="35560" marT="12700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7,0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5560" marR="35560" marT="12700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F5"/>
                    </a:solidFill>
                  </a:tcPr>
                </a:tc>
              </a:tr>
              <a:tr h="2010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Геостационарная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орбита с РБ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5560" marR="35560" marT="12700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4,0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5560" marR="35560" marT="12700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F5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024042" y="428604"/>
            <a:ext cx="7715304" cy="3754874"/>
          </a:xfrm>
          <a:prstGeom prst="rect">
            <a:avLst/>
          </a:prstGeom>
          <a:solidFill>
            <a:srgbClr val="FFFAFA"/>
          </a:solidFill>
        </p:spPr>
        <p:txBody>
          <a:bodyPr wrap="square" rtlCol="0">
            <a:spAutoFit/>
          </a:bodyPr>
          <a:lstStyle/>
          <a:p>
            <a:pPr indent="446088" algn="just"/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Перечисленные работы выполнены на высоком техническом уровне и представляют перспективные направления в создании ракет-носителей и ракетно-космических комплексов. ГРЦ также ведет работы в рамках  международного сотрудничества с Европейским космическим агентством, Южно-Африканской республикой и республикой Бразилия. С 2008 г. ГРЦ является головным разработчиком </a:t>
            </a:r>
            <a:r>
              <a:rPr lang="en-US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ступени РН «Русь-М», проектируемой для космодрома «Восточный». </a:t>
            </a:r>
          </a:p>
          <a:p>
            <a:pPr indent="446088" algn="just"/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РН «Русь-М» предназначена для запуска пилотируемых транспортных кораблей нового поколения, грузовых транспортных кораблей и автоматических космических аппаратов на низкие, средние, высокие  (совместно с разгонными блоками) круговые и эллиптические орбиты (в том числе на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геопереходные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и геостационарные орбиты) и на отлетные траектории  к планетам Солнечной системы.</a:t>
            </a:r>
          </a:p>
          <a:p>
            <a:pPr indent="446088" algn="just"/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Первая ступень РН «Русь-М» выполнена в виде  связки трех ракетных блоков, на каждом из которых устанавливается  кислородно-керосиновый двигатель РД180В, разработки ОАО «НПО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Энергомаш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имени академика В.П.Глушко». Этот двигатель является адаптированным вариантом двигателя РД180 - одного из самых надежных двигателей подобного класса, с помощью которого выполнено около 30 успешных пусков РН «Атлас 3»  и  «Атлас 5».</a:t>
            </a:r>
          </a:p>
          <a:p>
            <a:pPr indent="446088" algn="just"/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технологии изготовления </a:t>
            </a:r>
            <a:r>
              <a:rPr lang="en-US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ступени применены наиболее прогрессивные технологии БРПЛ и РН космического назначения.</a:t>
            </a:r>
            <a:endParaRPr lang="ru-RU" sz="1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095480" y="4662067"/>
          <a:ext cx="4286280" cy="2087880"/>
        </p:xfrm>
        <a:graphic>
          <a:graphicData uri="http://schemas.openxmlformats.org/drawingml/2006/table">
            <a:tbl>
              <a:tblPr/>
              <a:tblGrid>
                <a:gridCol w="2714644"/>
                <a:gridCol w="1571636"/>
              </a:tblGrid>
              <a:tr h="1875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Стартовая масса РН,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т </a:t>
                      </a:r>
                    </a:p>
                  </a:txBody>
                  <a:tcPr marL="35560" marR="35560" marT="12700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665-680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5560" marR="35560" marT="12700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F5"/>
                    </a:solidFill>
                  </a:tcPr>
                </a:tc>
              </a:tr>
              <a:tr h="1875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Количество ступеней </a:t>
                      </a:r>
                    </a:p>
                  </a:txBody>
                  <a:tcPr marL="35560" marR="35560" marT="12700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35560" marR="35560" marT="12700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F5"/>
                    </a:solidFill>
                  </a:tcPr>
                </a:tc>
              </a:tr>
              <a:tr h="1875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Максимальная длина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РН, м</a:t>
                      </a:r>
                    </a:p>
                  </a:txBody>
                  <a:tcPr marL="35560" marR="35560" marT="12700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61.1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5560" marR="35560" marT="12700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F5"/>
                    </a:solidFill>
                  </a:tcPr>
                </a:tc>
              </a:tr>
              <a:tr h="1875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Максимальный диаметр, м</a:t>
                      </a:r>
                    </a:p>
                  </a:txBody>
                  <a:tcPr marL="35560" marR="35560" marT="12700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11.6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5560" marR="35560" marT="12700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F5"/>
                    </a:solidFill>
                  </a:tcPr>
                </a:tc>
              </a:tr>
              <a:tr h="53841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Компоненты топлива 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          - окислитель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          - горючее: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    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I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II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ступени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                   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5560" marR="35560" marT="12700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кислород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керосин РГ-1/водород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5560" marR="35560" marT="12700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Номинальная тяга на основном режиме: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          - первой ступени, тс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                     на Земле /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в пустоте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          - второй ступени, тс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5560" marR="35560" marT="12700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/>
                          <a:ea typeface="Times New Roman"/>
                        </a:rPr>
                        <a:t>916,5 / 1016,1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/>
                          <a:ea typeface="Times New Roman"/>
                        </a:rPr>
                        <a:t>40.0</a:t>
                      </a:r>
                      <a:endParaRPr lang="ru-RU" sz="1200" b="0" dirty="0">
                        <a:latin typeface="Times New Roman"/>
                        <a:ea typeface="Times New Roman"/>
                      </a:endParaRPr>
                    </a:p>
                  </a:txBody>
                  <a:tcPr marL="35560" marR="35560" marT="12700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F5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38092" y="127464"/>
            <a:ext cx="86439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Ракета-носитель «Русь-М»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1034" y="2571744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4000" b="1" i="1" smtClean="0">
                <a:solidFill>
                  <a:schemeClr val="accent6"/>
                </a:solidFill>
              </a:rPr>
              <a:t>Благодарю </a:t>
            </a:r>
            <a:r>
              <a:rPr lang="ru-RU" sz="4000" b="1" i="1" dirty="0" smtClean="0">
                <a:solidFill>
                  <a:schemeClr val="accent6"/>
                </a:solidFill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910692" y="274638"/>
            <a:ext cx="6007232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600" b="1" kern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Отечественная научная школа морского ракетостроения </a:t>
            </a:r>
            <a:endParaRPr lang="ru-RU" sz="16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406" y="3714752"/>
            <a:ext cx="9001188" cy="2936188"/>
          </a:xfrm>
          <a:prstGeom prst="rect">
            <a:avLst/>
          </a:prstGeom>
          <a:solidFill>
            <a:srgbClr val="FFFAF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indent="450850" algn="just" defTabSz="450000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Открытие новой эпохи освоения человеком космического пространства, 50-летие которой мы сегодня отмечаем, стало возможным благодаря бурному развитию ракетной техники. ОКБ-1 и Главный конструктор С.П.Королёв на базе боевой ракеты создали ракету-носитель, что и послужило началом использования ракетно-космических технологий во благо человечества.</a:t>
            </a:r>
          </a:p>
          <a:p>
            <a:pPr indent="450850" algn="just" defTabSz="450000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 сентября 1955 г. впервые в мире был выполнен пуск с подводной лодки баллистической ракеты Р-11ФМ, разработки ОКБ-1 С.П.Королева, а с 1956 г. разработка баллистических ракет подводных лодок была передана в СКБ-385, ныне ОАО «ГРЦ Макеева».</a:t>
            </a:r>
          </a:p>
          <a:p>
            <a:pPr lvl="0" indent="450850" algn="just" defTabSz="450000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60-х гг. прошлого века сложилась школа морского ракетостроения как самостоятельная область отечественной науки и техники. В ее основу легли научно-технические и организационные наработки при создании отечественных морских ракет,  полученные под руководством главных конструкторов С.П.Королева, В.П.Макеева, А.М.Исаева, Н.А.Семихатова,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Е.И.Забабахина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и их соратников.</a:t>
            </a:r>
          </a:p>
        </p:txBody>
      </p:sp>
      <p:pic>
        <p:nvPicPr>
          <p:cNvPr id="4" name="Рисунок 3" descr="File16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407" y="928670"/>
            <a:ext cx="1598049" cy="2340000"/>
          </a:xfrm>
          <a:prstGeom prst="rect">
            <a:avLst/>
          </a:prstGeo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9794" y="928670"/>
            <a:ext cx="1620093" cy="2340000"/>
          </a:xfrm>
          <a:prstGeom prst="rect">
            <a:avLst/>
          </a:prstGeom>
        </p:spPr>
      </p:pic>
      <p:pic>
        <p:nvPicPr>
          <p:cNvPr id="7" name="Рисунок 6" descr="File03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1958" y="928670"/>
            <a:ext cx="1657626" cy="2340000"/>
          </a:xfrm>
          <a:prstGeom prst="rect">
            <a:avLst/>
          </a:prstGeom>
        </p:spPr>
      </p:pic>
      <p:pic>
        <p:nvPicPr>
          <p:cNvPr id="8" name="Рисунок 7" descr="File03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8" y="928670"/>
            <a:ext cx="1501039" cy="2340000"/>
          </a:xfrm>
          <a:prstGeom prst="rect">
            <a:avLst/>
          </a:prstGeom>
        </p:spPr>
      </p:pic>
      <p:pic>
        <p:nvPicPr>
          <p:cNvPr id="9" name="Рисунок 8" descr="File036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7182" y="928670"/>
            <a:ext cx="1642621" cy="234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3844" y="3214686"/>
            <a:ext cx="8980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С.П.Королев                  В.П.Макеев                  А.М.Исаев               Н.А.Семихатов          </a:t>
            </a:r>
            <a:r>
              <a:rPr lang="ru-RU" sz="16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Е.И.Забабахин</a:t>
            </a:r>
            <a:endParaRPr lang="ru-RU" sz="1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ckets_1.bmp"/>
          <p:cNvPicPr>
            <a:picLocks noChangeAspect="1"/>
          </p:cNvPicPr>
          <p:nvPr/>
        </p:nvPicPr>
        <p:blipFill>
          <a:blip r:embed="rId2" cstate="print"/>
          <a:srcRect t="16906" b="22515"/>
          <a:stretch>
            <a:fillRect/>
          </a:stretch>
        </p:blipFill>
        <p:spPr>
          <a:xfrm>
            <a:off x="1023910" y="714356"/>
            <a:ext cx="7878871" cy="30718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654" y="3786190"/>
            <a:ext cx="9572692" cy="2936188"/>
          </a:xfrm>
          <a:prstGeom prst="rect">
            <a:avLst/>
          </a:prstGeom>
          <a:solidFill>
            <a:srgbClr val="FFFAF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indent="450850" algn="just" defTabSz="450000" eaLnBrk="0" hangingPunct="0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основе достижений научной школы морского ракетостроения за полувековой период Государственный ракетный центр, как головной разработчик  создал и передал в эксплуатацию Военно-морскому флоту три поколения морских ракетных комплексов – семь базовых и двенадцать модификаций баллистических ракет.</a:t>
            </a:r>
          </a:p>
          <a:p>
            <a:pPr lvl="0" indent="450850" algn="just" defTabSz="450000" eaLnBrk="0" hangingPunct="0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Начиная с ракеты Р-21 был реализован подводный старт, в ракете Р-27 применены принципиально новые технические решения: «утопленный» в компоненте топлива двигатель, «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ампулизация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», т.е. заводская заправка ракеты, применение резинометаллической амортизации, применение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конструктивно-ортотропных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«вафельных»  обечаек баков ракеты и т.д. Все эти решения позволили создать малогабаритную ракету и увеличить количество ракет на ПЛ до 16.</a:t>
            </a:r>
          </a:p>
          <a:p>
            <a:pPr lvl="0" indent="450850" algn="just" defTabSz="450000" eaLnBrk="0" hangingPunct="0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ракете Р-29 реализована межконтинентальная дальность стрельбы с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астрокоррекцией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траектории, ракета Р-29Р оснащена разделяющейся головной частью. Р-39 – твердотопливная ракета с межконтинентальной дальностью стрельбы. А ракета Р-29РМ и ее модернизации Р-29РМУ, Р-29РМУ2 «Синева» обладают наивысшим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энергомассовым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совершенством среди баллистических ракет.</a:t>
            </a:r>
            <a:endParaRPr lang="ru-RU" sz="1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09596" y="285728"/>
            <a:ext cx="8239148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600" b="1" kern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Баллистические ракеты подводных лодок разработки ОАО «ГРЦ Макеева»</a:t>
            </a:r>
            <a:endParaRPr lang="ru-RU" sz="16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2406" y="571482"/>
            <a:ext cx="9132158" cy="5521512"/>
          </a:xfrm>
          <a:prstGeom prst="rect">
            <a:avLst/>
          </a:prstGeom>
          <a:solidFill>
            <a:srgbClr val="FFFAFA"/>
          </a:solidFill>
        </p:spPr>
        <p:txBody>
          <a:bodyPr wrap="square" rtlCol="0">
            <a:spAutoFit/>
          </a:bodyPr>
          <a:lstStyle/>
          <a:p>
            <a:pPr indent="450850" algn="just" defTabSz="450000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Опыт эксплуатации нескольких тысяч морских жидкостных баллистических ракет на подводных лодках и в частях Военно-морского флота позволил внести в конструкцию ракет и технологию их производства такие </a:t>
            </a:r>
            <a:r>
              <a:rPr lang="en-US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технические решения, которые свели к минимуму риски, связанные с применением на ракетах жидкого высокоэффективного топлива. Уникальная, единственная в мире технология создания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ампулизированных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жидкостных ракет обеспечивает безопасную эксплуатацию и не требует обслуживания ракет в течение гарантийного срока.</a:t>
            </a:r>
          </a:p>
          <a:p>
            <a:pPr indent="450850" algn="just" defTabSz="450000" eaLnBrk="0" hangingPunct="0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Сочетание высоких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энерго-массовых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показателей, высокой надежности и безопасности баллистических ракет подводных лодок (БРПЛ) позволило использовать их в качестве средств доставки в ближний космос полезных нагрузок различного назначения. В связи с реализацией Договоров по сокращению стратегических наступательных вооружений, а также в связи с окончанием срока эксплуатации некоторых типов стратегических баллистических ракет была проведена работа по  переоборудованию таких ракет в ракеты-носители, как наиболее рациональный и экономически обоснованный путь их утилизации. </a:t>
            </a:r>
          </a:p>
          <a:p>
            <a:pPr indent="450850" algn="just" defTabSz="450000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Разработки ведутся по следующим основным направлениям:</a:t>
            </a:r>
          </a:p>
          <a:p>
            <a:pPr indent="450850" algn="just" defTabSz="450000">
              <a:lnSpc>
                <a:spcPct val="120000"/>
              </a:lnSpc>
              <a:spcBef>
                <a:spcPts val="0"/>
              </a:spcBef>
              <a:tabLst>
                <a:tab pos="627063" algn="l"/>
              </a:tabLst>
            </a:pP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	Запуски с подводных лодок переоборудованными ракетами экспериментальных и технологических блоков в верхние слои атмосферы с целью научных исследований и получения материалов и биопрепаратов в условиях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микрогравитации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0850" algn="just" defTabSz="450000">
              <a:lnSpc>
                <a:spcPct val="120000"/>
              </a:lnSpc>
              <a:spcBef>
                <a:spcPts val="0"/>
              </a:spcBef>
              <a:tabLst>
                <a:tab pos="627063" algn="l"/>
              </a:tabLst>
            </a:pP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	Создание на основе технологий и элементов БРПЛ ракет-носителей для запуска низкоорбитальных малогабаритных космических аппаратов.</a:t>
            </a:r>
          </a:p>
          <a:p>
            <a:pPr indent="450850" algn="just" defTabSz="450000">
              <a:lnSpc>
                <a:spcPct val="120000"/>
              </a:lnSpc>
              <a:spcBef>
                <a:spcPts val="0"/>
              </a:spcBef>
              <a:tabLst>
                <a:tab pos="627063" algn="l"/>
              </a:tabLst>
            </a:pP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3.	Создание перспективных ракетно-космических комплексов на основе прогрессивных технических решений боевой и ракетно-космической тематики.</a:t>
            </a:r>
          </a:p>
          <a:p>
            <a:pPr indent="450850" algn="just" defTabSz="450000">
              <a:lnSpc>
                <a:spcPct val="120000"/>
              </a:lnSpc>
              <a:spcBef>
                <a:spcPts val="0"/>
              </a:spcBef>
              <a:tabLst>
                <a:tab pos="627063" algn="l"/>
              </a:tabLst>
            </a:pP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4.	Создание космических аппаратов различного назначения.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"/>
          <p:cNvPicPr>
            <a:picLocks noChangeAspect="1" noChangeArrowheads="1"/>
          </p:cNvPicPr>
          <p:nvPr/>
        </p:nvPicPr>
        <p:blipFill>
          <a:blip r:embed="rId2" cstate="print"/>
          <a:srcRect t="18222"/>
          <a:stretch>
            <a:fillRect/>
          </a:stretch>
        </p:blipFill>
        <p:spPr bwMode="auto">
          <a:xfrm>
            <a:off x="1095348" y="785794"/>
            <a:ext cx="7832990" cy="3643338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52472" y="357166"/>
            <a:ext cx="82153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Научные эксперименты с использованием ракеты-носителя «Зыбь»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406" y="4500570"/>
            <a:ext cx="9001188" cy="2160591"/>
          </a:xfrm>
          <a:prstGeom prst="rect">
            <a:avLst/>
          </a:prstGeom>
          <a:solidFill>
            <a:srgbClr val="FFFAF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indent="450850" algn="just" defTabSz="450000" eaLnBrk="0" hangingPunct="0">
              <a:lnSpc>
                <a:spcPct val="120000"/>
              </a:lnSpc>
              <a:spcBef>
                <a:spcPts val="0"/>
              </a:spcBef>
            </a:pPr>
            <a:r>
              <a:rPr lang="ru-RU" sz="14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 первому направлению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1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течение </a:t>
            </a:r>
            <a:r>
              <a:rPr lang="ru-RU" sz="1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1991 – 1993 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годов проведены три экспериментально-демонстрационных пуска ракеты-носителя «Зыбь», созданной на базе баллистической ракеты РСМ-25. В 1995 году в рамках международного эксперимента ракетой-носителем «Волна», (переоборудованная БРПЛ РСМ-50) впервые в мире с подводной лодки «Кальмар» по баллистической трассе «Баренцево море – полуостров Камчатка» проведен запуск германской научной аппаратуры для исследования проблем термической конвекции. В процессе проведенного пуска уровень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микрогравитации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составил 10</a:t>
            </a:r>
            <a:r>
              <a:rPr lang="ru-RU" sz="1400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при времени невесомости 20,5 минут. Были выполнены все технические и научные задачи эксперимента. С помощью парашютной системы блок с научной аппаратурой совершил мягкую посадку.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450" y="5963968"/>
            <a:ext cx="1218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РН «Штиль»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2604" y="5978582"/>
            <a:ext cx="1475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РН «Штиль-2.1»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5094" y="6005722"/>
            <a:ext cx="1323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РН «Штиль-2»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рисунок3.bmp"/>
          <p:cNvPicPr>
            <a:picLocks noChangeAspect="1"/>
          </p:cNvPicPr>
          <p:nvPr/>
        </p:nvPicPr>
        <p:blipFill>
          <a:blip r:embed="rId2" cstate="print"/>
          <a:srcRect r="22001"/>
          <a:stretch>
            <a:fillRect/>
          </a:stretch>
        </p:blipFill>
        <p:spPr>
          <a:xfrm>
            <a:off x="166654" y="640178"/>
            <a:ext cx="5143536" cy="5242204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95414" y="127464"/>
            <a:ext cx="52387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Ракеты-носители «Штиль»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4504" y="500042"/>
            <a:ext cx="4214842" cy="6297108"/>
          </a:xfrm>
          <a:prstGeom prst="rect">
            <a:avLst/>
          </a:prstGeom>
          <a:solidFill>
            <a:srgbClr val="FFFAF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indent="450850" algn="just" defTabSz="450000" eaLnBrk="0" hangingPunct="0">
              <a:lnSpc>
                <a:spcPct val="120000"/>
              </a:lnSpc>
              <a:spcBef>
                <a:spcPts val="0"/>
              </a:spcBef>
            </a:pPr>
            <a:r>
              <a:rPr lang="ru-RU" sz="14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Второе направление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ракетно-космической тематики ГРЦ развивается на базе технологий и элементов ракеты РСМ-54. Рассмотрены пути создания семейства ракет-носителей «Штиль» – </a:t>
            </a:r>
            <a:b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это РН «Штиль», «Штиль-2.1», «Штиль-2».</a:t>
            </a:r>
            <a:b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Переоборудование БРПЛ РСМ-54 в РН «Штиль» осуществляется с минимальными доработками, осуществляемыми  на технической позиции. </a:t>
            </a:r>
            <a:b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Полезная нагрузка размещается в специальной капсуле, которая обеспечивает защиту полезной нагрузки от внешних воздействий.  7 июля 1998 года из акватории Баренцева моря был осуществлен пуск ракеты «Штиль» с двумя германскими спутниками – «TUBSAT-N» и «TUBSAT-N1» с атомной подводной лодки Северного флота из подводного положения. </a:t>
            </a:r>
            <a:b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Оба спутника, объединенных в одну сборку, были выведены на эллиптическую орбиту с высотами апогея 790 км, перигея 399 км и наклонением 78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Позже, 26 мая 2006 года, также ракетой «Штиль» на орбиту был выведен малогабаритный космический аппарат «Компас», разработанный и изготовленный специалистами ГРЦ и Института земного магнетизма, ионосферы и распространения радиоволн Российской Академии наук (ИЗМИРАН).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КГЧ РН ''ШТИЛЬ''"/>
          <p:cNvPicPr>
            <a:picLocks noChangeAspect="1" noChangeArrowheads="1"/>
          </p:cNvPicPr>
          <p:nvPr/>
        </p:nvPicPr>
        <p:blipFill>
          <a:blip r:embed="rId2" cstate="print"/>
          <a:srcRect t="1978" b="21538"/>
          <a:stretch>
            <a:fillRect/>
          </a:stretch>
        </p:blipFill>
        <p:spPr bwMode="auto">
          <a:xfrm>
            <a:off x="0" y="1142984"/>
            <a:ext cx="6191250" cy="331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00066" y="4429132"/>
            <a:ext cx="1285883" cy="4286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Космическая головная часть РН "Штиль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"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571768" y="4429132"/>
            <a:ext cx="1285884" cy="5000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Calibri" pitchFamily="34" charset="0"/>
              </a:rPr>
              <a:t>Космическая головная часть РН "Штиль-2"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500594" y="4429132"/>
            <a:ext cx="1381125" cy="5000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1000"/>
              </a:lnSpc>
              <a:spcAft>
                <a:spcPts val="1000"/>
              </a:spcAft>
            </a:pPr>
            <a:r>
              <a:rPr lang="ru-RU" sz="1000" dirty="0" smtClean="0">
                <a:latin typeface="Calibri" pitchFamily="34" charset="0"/>
              </a:rPr>
              <a:t>Космическая головная часть РН "Штиль-2Р"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95282" y="393450"/>
            <a:ext cx="8001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Космические головные части семейства ракет-носителей «Штиль»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52406" y="5143512"/>
          <a:ext cx="5000659" cy="1208901"/>
        </p:xfrm>
        <a:graphic>
          <a:graphicData uri="http://schemas.openxmlformats.org/drawingml/2006/table">
            <a:tbl>
              <a:tblPr/>
              <a:tblGrid>
                <a:gridCol w="2286016"/>
                <a:gridCol w="1357322"/>
                <a:gridCol w="1357321"/>
              </a:tblGrid>
              <a:tr h="260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Ракеты-носители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''Штиль''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Штиль-2"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60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Способ старта: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 с ПЛ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 с ПЛ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60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Стартовая масса, 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39.7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39.7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60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Масса ПН,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кг </a:t>
                      </a:r>
                      <a:b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(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кр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=200 км ,   </a:t>
                      </a:r>
                      <a:r>
                        <a:rPr lang="en-US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= 83°)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2 x 80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км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310322" y="857235"/>
            <a:ext cx="3429024" cy="552151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РН "Штиль-2" полезная нагрузка устанавливается в специально разработанном сборочно-защитном блоке, размещаемом в носовой части ракеты, при этом значительно увеличен объем отсека под полезную нагрузку и созданы более комфортные условия для ее размещения. </a:t>
            </a:r>
          </a:p>
          <a:p>
            <a:pPr algn="just">
              <a:lnSpc>
                <a:spcPct val="120000"/>
              </a:lnSpc>
            </a:pP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Для повышения энергетических возможностей РН возможно размещение в сборочно-защитном блоке разгонных блоков различной конфигурации на жидком или твердом топливе (РН  «Штиль-2Р»). На рисунке представлены космические головные части семейства РН «Штиль».</a:t>
            </a:r>
          </a:p>
          <a:p>
            <a:pPr algn="just">
              <a:lnSpc>
                <a:spcPct val="120000"/>
              </a:lnSpc>
            </a:pP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Переоборудование БРПЛ РСМ-54 в ракеты-носители легкого </a:t>
            </a:r>
            <a:r>
              <a:rPr lang="ru-RU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классa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семейства «Штиль» позволяет получить надежные средства выведения малых космических аппаратов различного назначения.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910692" y="274638"/>
            <a:ext cx="6007232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1600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530" y="642918"/>
            <a:ext cx="9286940" cy="1902059"/>
          </a:xfrm>
          <a:prstGeom prst="rect">
            <a:avLst/>
          </a:prstGeom>
          <a:solidFill>
            <a:srgbClr val="FFFAFA"/>
          </a:solidFill>
        </p:spPr>
        <p:txBody>
          <a:bodyPr wrap="square" numCol="1" spcCol="144000" rtlCol="0">
            <a:spAutoFit/>
          </a:bodyPr>
          <a:lstStyle/>
          <a:p>
            <a:pPr lvl="0" indent="446088" algn="just">
              <a:lnSpc>
                <a:spcPct val="120000"/>
              </a:lnSpc>
            </a:pP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рамках </a:t>
            </a:r>
            <a:r>
              <a:rPr lang="ru-RU" sz="14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третьего направления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ведутся работы по перспективным комплексам воздушного и наземного базирования. ГРЦ совместно с кооперацией организаций и предприятий ведет работы по созданию авиационного ракетного комплекса космического назначения «Воздушный старт» на базе серийного самолёта Ан-124 «Руслан» и двухступенчатой ракеты-носителя на топливе «жидкий кислород – керосин». Используемый в проекте «Воздушный старт» самолёт Ан-124 фактически является многоразовой первой ступенью. Это позволяет осуществлять запуск РН в любой точке воздушного пространства Земли, в т.ч. в районе экватора, реализовывать широкий диапазон наклонений орбит выводимых КА, исключить проблемы отчуждения новых территорий под падение отделяемых элементов.</a:t>
            </a:r>
            <a:endParaRPr lang="ru-RU" sz="1000" dirty="0" smtClean="0">
              <a:solidFill>
                <a:schemeClr val="accent2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8" name="Рисунок 2" descr="ВС - АН-124_ТП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042" y="2857496"/>
            <a:ext cx="59055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52538" y="5072074"/>
            <a:ext cx="7500990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Масса десантируемого груза (со сбрасываемыми элементами), т	- 103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Условия пуска: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Высота полёта самолёта, км				- 10,5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Скорость полёта, км/ч					- 650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Угол возвышения вектора скорости самолёта, град.		- 24...17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Перегрузки, действующие на ракету при 			-0,1...0,3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движении её в самолёте при десантировании</a:t>
            </a:r>
            <a:endParaRPr lang="en-US" sz="1400" dirty="0" smtClean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23844" y="214290"/>
            <a:ext cx="81439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Авиационный ракетно-космический комплекс «Воздушный старт»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3844" y="142852"/>
            <a:ext cx="8215370" cy="417512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Ракета космического назначения АРК КН «Воздушный старт»</a:t>
            </a:r>
          </a:p>
        </p:txBody>
      </p:sp>
      <p:pic>
        <p:nvPicPr>
          <p:cNvPr id="2049" name="Рисунок 2" descr="ВС - РН ВС2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66720" y="642918"/>
            <a:ext cx="570755" cy="5872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524108" y="1428736"/>
            <a:ext cx="5857916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Стартовая масса, т 			      - 102,3  		</a:t>
            </a:r>
          </a:p>
          <a:p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Количество ступеней			      - 2 + разгонный блок</a:t>
            </a:r>
          </a:p>
          <a:p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Топливо				      - жидкий кислород +  					керосин</a:t>
            </a:r>
          </a:p>
          <a:p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Габариты РН, м</a:t>
            </a:r>
          </a:p>
          <a:p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- длина				      - 36</a:t>
            </a:r>
          </a:p>
          <a:p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- диаметр				      - I и II ст. - 2.66; ГО - 2</a:t>
            </a:r>
          </a:p>
          <a:p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Объем зоны ПН (для РН с КРБ и РН без КРБ), м</a:t>
            </a:r>
            <a:r>
              <a:rPr lang="ru-RU" sz="1400" baseline="30000" dirty="0" smtClean="0">
                <a:latin typeface="Times New Roman"/>
                <a:ea typeface="Times New Roman"/>
                <a:cs typeface="Times New Roman"/>
              </a:rPr>
              <a:t>3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    - 20 - 33 	</a:t>
            </a:r>
          </a:p>
          <a:p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Выводимая масса (по ТТЗ) , кг: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       - на опорную полярную орбиту  	      - не менее 3 000 	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       - на </a:t>
            </a:r>
            <a:r>
              <a:rPr lang="ru-RU" sz="1400" dirty="0" err="1" smtClean="0">
                <a:latin typeface="Times New Roman"/>
                <a:ea typeface="Times New Roman"/>
                <a:cs typeface="Times New Roman"/>
              </a:rPr>
              <a:t>геопереходную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 орбиту		      - не менее 1 600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       - на геостационарную орбиту		      - не менее 800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381232" y="5357826"/>
            <a:ext cx="6429420" cy="867930"/>
          </a:xfrm>
          <a:prstGeom prst="rect">
            <a:avLst/>
          </a:prstGeom>
          <a:solidFill>
            <a:srgbClr val="FFFAFA"/>
          </a:solidFill>
        </p:spPr>
        <p:txBody>
          <a:bodyPr wrap="square" numCol="1" spcCol="144000" rtlCol="0">
            <a:spAutoFit/>
          </a:bodyPr>
          <a:lstStyle/>
          <a:p>
            <a:pPr lvl="0" indent="446088" algn="just">
              <a:lnSpc>
                <a:spcPct val="120000"/>
              </a:lnSpc>
            </a:pP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Реализация высотного старта ракеты-носителя позволяет увеличить её энергетические возможности по сравнению с ракетой-носителем наземного старта при сопоставимых массах.</a:t>
            </a:r>
            <a:endParaRPr lang="ru-RU" sz="1000" dirty="0" smtClean="0">
              <a:solidFill>
                <a:schemeClr val="accent2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3090</TotalTime>
  <Words>1505</Words>
  <Application>Microsoft Office PowerPoint</Application>
  <PresentationFormat>Лист A4 (210x297 мм)</PresentationFormat>
  <Paragraphs>180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blank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Ракета космического назначения АРК КН «Воздушный старт»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Vavilin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Natalia</cp:lastModifiedBy>
  <cp:revision>886</cp:revision>
  <dcterms:created xsi:type="dcterms:W3CDTF">2008-05-19T03:22:16Z</dcterms:created>
  <dcterms:modified xsi:type="dcterms:W3CDTF">2011-04-14T09:31:22Z</dcterms:modified>
</cp:coreProperties>
</file>